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ill Sans" panose="020B0604020202020204" charset="0"/>
      <p:regular r:id="rId35"/>
      <p:bold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Medium" panose="02000000000000000000" pitchFamily="2" charset="0"/>
      <p:regular r:id="rId41"/>
      <p:bold r:id="rId42"/>
      <p:italic r:id="rId43"/>
      <p:boldItalic r:id="rId44"/>
    </p:embeddedFont>
    <p:embeddedFont>
      <p:font typeface="Roboto Thin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R0eevWDD5cYWe3SIXrfVZuCk8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BBDDCC-6AC8-4292-88FB-717863E37C70}">
  <a:tblStyle styleId="{FCBBDDCC-6AC8-4292-88FB-717863E37C7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8EBF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80B77A6-AA04-47B0-952E-A102B7EEAE2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8dc80aa6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288dc80aa6a_0_20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88dc80aa6a_0_206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86e1c08295_0_2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286e1c08295_0_2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8dc80aa6a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88dc80aa6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6" name="Google Shape;58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6" name="Google Shape;66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8" name="Google Shape;68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8" name="Google Shape;71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9c6fc4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89c6fc4d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89c6fc4db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9c6fc4db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89c6fc4dbc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289c6fc4dbc_0_2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9c6fc4dbc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89c6fc4dbc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8dc80aa6a_0_206"/>
          <p:cNvSpPr txBox="1"/>
          <p:nvPr/>
        </p:nvSpPr>
        <p:spPr>
          <a:xfrm>
            <a:off x="3971850" y="1247525"/>
            <a:ext cx="950700" cy="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88dc80aa6a_0_206"/>
          <p:cNvSpPr txBox="1"/>
          <p:nvPr/>
        </p:nvSpPr>
        <p:spPr>
          <a:xfrm>
            <a:off x="2464975" y="3417988"/>
            <a:ext cx="2184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288dc80aa6a_0_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75" y="179150"/>
            <a:ext cx="2111950" cy="8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88dc80aa6a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8625" y="112175"/>
            <a:ext cx="7535575" cy="67860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88dc80aa6a_0_206"/>
          <p:cNvSpPr txBox="1"/>
          <p:nvPr/>
        </p:nvSpPr>
        <p:spPr>
          <a:xfrm>
            <a:off x="3971850" y="10412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tr-TR" sz="2500" b="1" i="0" u="none" strike="noStrike" cap="none">
                <a:solidFill>
                  <a:srgbClr val="9D511E"/>
                </a:solidFill>
                <a:latin typeface="Calibri"/>
                <a:ea typeface="Calibri"/>
                <a:cs typeface="Calibri"/>
                <a:sym typeface="Calibri"/>
              </a:rPr>
              <a:t>PROBLEM ÇÖZME</a:t>
            </a:r>
            <a:endParaRPr sz="1300" b="0" i="0" u="none" strike="noStrike" cap="none">
              <a:solidFill>
                <a:srgbClr val="9D51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88dc80aa6a_0_206"/>
          <p:cNvSpPr txBox="1"/>
          <p:nvPr/>
        </p:nvSpPr>
        <p:spPr>
          <a:xfrm>
            <a:off x="6721800" y="22142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DİSİPLİNLERARASI </a:t>
            </a:r>
            <a:endParaRPr sz="1800" b="1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  YAKLAŞIM</a:t>
            </a:r>
            <a:endParaRPr sz="1800" b="1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88dc80aa6a_0_206"/>
          <p:cNvSpPr txBox="1"/>
          <p:nvPr/>
        </p:nvSpPr>
        <p:spPr>
          <a:xfrm>
            <a:off x="6862700" y="4530425"/>
            <a:ext cx="2413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9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BİLGİ İŞLEMSEL DÜŞÜNME</a:t>
            </a:r>
            <a:endParaRPr sz="800" b="0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88dc80aa6a_0_206"/>
          <p:cNvSpPr txBox="1"/>
          <p:nvPr/>
        </p:nvSpPr>
        <p:spPr>
          <a:xfrm>
            <a:off x="3769550" y="4848475"/>
            <a:ext cx="2731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9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PROGRAMLAMA,</a:t>
            </a:r>
            <a:endParaRPr sz="1900" b="1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9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ROBOTİK </a:t>
            </a:r>
            <a:endParaRPr sz="1900" b="1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9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endParaRPr sz="1900" b="1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9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 OYUN TASARIMI</a:t>
            </a:r>
            <a:endParaRPr sz="1900" b="0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88dc80aa6a_0_206"/>
          <p:cNvSpPr txBox="1"/>
          <p:nvPr/>
        </p:nvSpPr>
        <p:spPr>
          <a:xfrm>
            <a:off x="2057425" y="2905525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tr-TR" sz="19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YAŞAM </a:t>
            </a:r>
            <a:endParaRPr sz="1900" b="1" i="0" u="none" strike="noStrike" cap="none">
              <a:solidFill>
                <a:srgbClr val="B4D4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tr-TR" sz="1900" b="1" i="0" u="none" strike="noStrike" cap="none">
                <a:solidFill>
                  <a:srgbClr val="B4D4EF"/>
                </a:solidFill>
                <a:latin typeface="Calibri"/>
                <a:ea typeface="Calibri"/>
                <a:cs typeface="Calibri"/>
                <a:sym typeface="Calibri"/>
              </a:rPr>
              <a:t>BECERİLERİ</a:t>
            </a:r>
            <a:endParaRPr sz="1900" b="0" i="0" u="none" strike="noStrike" cap="none">
              <a:solidFill>
                <a:srgbClr val="B4D4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288dc80aa6a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6200" y="5692325"/>
            <a:ext cx="2869376" cy="11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18"/>
          <p:cNvGraphicFramePr/>
          <p:nvPr/>
        </p:nvGraphicFramePr>
        <p:xfrm>
          <a:off x="2502196" y="1241938"/>
          <a:ext cx="7189800" cy="4896075"/>
        </p:xfrm>
        <a:graphic>
          <a:graphicData uri="http://schemas.openxmlformats.org/drawingml/2006/table">
            <a:tbl>
              <a:tblPr firstRow="1" firstCol="1" bandRow="1">
                <a:noFill/>
                <a:tableStyleId>{FCBBDDCC-6AC8-4292-88FB-717863E37C70}</a:tableStyleId>
              </a:tblPr>
              <a:tblGrid>
                <a:gridCol w="718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tr-TR" sz="25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Problemlerin farkına varılması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L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Problemi belirleme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L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Problemi anlama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Problemin ispatı ve kapsamını belirleme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L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Problemin nedenlerini (alt problemleri) araştırma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Olası çözüm yollarını belirleme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L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 Çözümü belirleme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Seçilen çözüm yolunu uygulama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L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 Uygulanan çözümü değerlendirme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tr-TR" sz="2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 Çözümün genellenmesi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600" marR="90600" marT="0" marB="0" anchor="ctr">
                    <a:lnL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A6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D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473175" y="190125"/>
            <a:ext cx="70350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Hârezmî Problem Çözme Aşamaları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p18"/>
          <p:cNvGrpSpPr/>
          <p:nvPr/>
        </p:nvGrpSpPr>
        <p:grpSpPr>
          <a:xfrm>
            <a:off x="0" y="190119"/>
            <a:ext cx="12194169" cy="6709630"/>
            <a:chOff x="0" y="148425"/>
            <a:chExt cx="12194169" cy="6709630"/>
          </a:xfrm>
        </p:grpSpPr>
        <p:sp>
          <p:nvSpPr>
            <p:cNvPr id="305" name="Google Shape;305;p18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6" name="Google Shape;306;p18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307" name="Google Shape;307;p18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Google Shape;309;p18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18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311" name="Google Shape;311;p18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8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13" name="Google Shape;31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/>
          <p:nvPr/>
        </p:nvSpPr>
        <p:spPr>
          <a:xfrm>
            <a:off x="473200" y="156575"/>
            <a:ext cx="6383700" cy="6078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5"/>
          <p:cNvSpPr txBox="1">
            <a:spLocks noGrp="1"/>
          </p:cNvSpPr>
          <p:nvPr>
            <p:ph type="ctrTitle"/>
          </p:nvPr>
        </p:nvSpPr>
        <p:spPr>
          <a:xfrm>
            <a:off x="503100" y="280675"/>
            <a:ext cx="66492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tr-TR" sz="3500"/>
              <a:t>1. Problemlerin Farkına Varılması</a:t>
            </a:r>
            <a:endParaRPr sz="3500"/>
          </a:p>
        </p:txBody>
      </p:sp>
      <p:sp>
        <p:nvSpPr>
          <p:cNvPr id="320" name="Google Shape;320;p45"/>
          <p:cNvSpPr txBox="1"/>
          <p:nvPr/>
        </p:nvSpPr>
        <p:spPr>
          <a:xfrm>
            <a:off x="1193800" y="19685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45"/>
          <p:cNvPicPr preferRelativeResize="0"/>
          <p:nvPr/>
        </p:nvPicPr>
        <p:blipFill rotWithShape="1">
          <a:blip r:embed="rId3">
            <a:alphaModFix/>
          </a:blip>
          <a:srcRect t="37778" b="21664"/>
          <a:stretch/>
        </p:blipFill>
        <p:spPr>
          <a:xfrm>
            <a:off x="3164174" y="1250025"/>
            <a:ext cx="5054924" cy="51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45"/>
          <p:cNvGrpSpPr/>
          <p:nvPr/>
        </p:nvGrpSpPr>
        <p:grpSpPr>
          <a:xfrm>
            <a:off x="0" y="156573"/>
            <a:ext cx="12194169" cy="6709630"/>
            <a:chOff x="0" y="148425"/>
            <a:chExt cx="12194169" cy="6709630"/>
          </a:xfrm>
        </p:grpSpPr>
        <p:sp>
          <p:nvSpPr>
            <p:cNvPr id="324" name="Google Shape;324;p45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45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326" name="Google Shape;326;p45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45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" name="Google Shape;328;p45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" name="Google Shape;329;p45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330" name="Google Shape;330;p45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5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32" name="Google Shape;332;p4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6e1c08295_0_2115"/>
          <p:cNvSpPr/>
          <p:nvPr/>
        </p:nvSpPr>
        <p:spPr>
          <a:xfrm>
            <a:off x="426875" y="1544350"/>
            <a:ext cx="10816500" cy="336600"/>
          </a:xfrm>
          <a:prstGeom prst="rect">
            <a:avLst/>
          </a:prstGeom>
          <a:solidFill>
            <a:srgbClr val="87BD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86e1c08295_0_2115"/>
          <p:cNvSpPr txBox="1"/>
          <p:nvPr/>
        </p:nvSpPr>
        <p:spPr>
          <a:xfrm>
            <a:off x="499200" y="148425"/>
            <a:ext cx="6352800" cy="6003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g286e1c08295_0_2115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340" name="Google Shape;340;g286e1c08295_0_2115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Google Shape;341;g286e1c08295_0_2115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342" name="Google Shape;342;g286e1c08295_0_2115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g286e1c08295_0_2115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4" name="Google Shape;344;g286e1c08295_0_2115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5" name="Google Shape;345;g286e1c08295_0_2115"/>
            <p:cNvGrpSpPr/>
            <p:nvPr/>
          </p:nvGrpSpPr>
          <p:grpSpPr>
            <a:xfrm flipH="1">
              <a:off x="11292815" y="148425"/>
              <a:ext cx="889460" cy="590700"/>
              <a:chOff x="0" y="148425"/>
              <a:chExt cx="193584" cy="590700"/>
            </a:xfrm>
          </p:grpSpPr>
          <p:sp>
            <p:nvSpPr>
              <p:cNvPr id="346" name="Google Shape;346;g286e1c08295_0_2115"/>
              <p:cNvSpPr/>
              <p:nvPr/>
            </p:nvSpPr>
            <p:spPr>
              <a:xfrm>
                <a:off x="0" y="148425"/>
                <a:ext cx="165000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g286e1c08295_0_2115"/>
              <p:cNvSpPr/>
              <p:nvPr/>
            </p:nvSpPr>
            <p:spPr>
              <a:xfrm>
                <a:off x="174384" y="148425"/>
                <a:ext cx="192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48" name="Google Shape;348;g286e1c08295_0_21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9" name="Google Shape;349;g286e1c08295_0_2115"/>
          <p:cNvSpPr/>
          <p:nvPr/>
        </p:nvSpPr>
        <p:spPr>
          <a:xfrm>
            <a:off x="426875" y="2068888"/>
            <a:ext cx="10816500" cy="336600"/>
          </a:xfrm>
          <a:prstGeom prst="rect">
            <a:avLst/>
          </a:prstGeom>
          <a:solidFill>
            <a:srgbClr val="96C3E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86e1c08295_0_2115"/>
          <p:cNvSpPr/>
          <p:nvPr/>
        </p:nvSpPr>
        <p:spPr>
          <a:xfrm>
            <a:off x="426875" y="2664800"/>
            <a:ext cx="10816500" cy="336600"/>
          </a:xfrm>
          <a:prstGeom prst="rect">
            <a:avLst/>
          </a:prstGeom>
          <a:solidFill>
            <a:srgbClr val="B2D5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286e1c08295_0_2115"/>
          <p:cNvSpPr/>
          <p:nvPr/>
        </p:nvSpPr>
        <p:spPr>
          <a:xfrm>
            <a:off x="426875" y="3260700"/>
            <a:ext cx="10816500" cy="336600"/>
          </a:xfrm>
          <a:prstGeom prst="rect">
            <a:avLst/>
          </a:prstGeom>
          <a:solidFill>
            <a:srgbClr val="B4D4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86e1c08295_0_2115"/>
          <p:cNvSpPr/>
          <p:nvPr/>
        </p:nvSpPr>
        <p:spPr>
          <a:xfrm>
            <a:off x="426875" y="3785250"/>
            <a:ext cx="10816500" cy="336600"/>
          </a:xfrm>
          <a:prstGeom prst="rect">
            <a:avLst/>
          </a:prstGeom>
          <a:solidFill>
            <a:srgbClr val="B4D4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86e1c08295_0_2115"/>
          <p:cNvSpPr/>
          <p:nvPr/>
        </p:nvSpPr>
        <p:spPr>
          <a:xfrm>
            <a:off x="426875" y="4309800"/>
            <a:ext cx="10816500" cy="336600"/>
          </a:xfrm>
          <a:prstGeom prst="rect">
            <a:avLst/>
          </a:prstGeom>
          <a:solidFill>
            <a:srgbClr val="C2DF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286e1c08295_0_2115"/>
          <p:cNvSpPr/>
          <p:nvPr/>
        </p:nvSpPr>
        <p:spPr>
          <a:xfrm>
            <a:off x="426875" y="4834350"/>
            <a:ext cx="10816500" cy="336600"/>
          </a:xfrm>
          <a:prstGeom prst="rect">
            <a:avLst/>
          </a:prstGeom>
          <a:solidFill>
            <a:srgbClr val="CCEA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286e1c08295_0_2115"/>
          <p:cNvSpPr/>
          <p:nvPr/>
        </p:nvSpPr>
        <p:spPr>
          <a:xfrm>
            <a:off x="688785" y="1371157"/>
            <a:ext cx="10292700" cy="4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340" marR="0" lvl="0" indent="-9017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Öğrencinin kendi dünyasından çekip aldığı ve çözmek isteyeceği bir problem olmasına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0" lvl="0" indent="-9017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Öğrencilerin her aşamada karar vermesini gerektiren belirsizlikler içermesine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0" lvl="0" indent="-9017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Problemin anlaşılması ve çözülmesi için grup çalışmasına, işbirliğine ihtiyaç duymasına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0" lvl="0" indent="-9017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Öğrenciler tarafından alt problemlere indirgenebilir özellikler taşımasına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0" lvl="0" indent="-9017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Öğrencinin önceki bilgileriyle bağlantılı ve yeni bilgileri oluşturup anlamlandırmasına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0" lvl="0" indent="-9017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Daha sonra öğrenilecek konularla bağlantı kurmak için köprü vazifesi görür niteliği taşımasına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0" lvl="0" indent="-9017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Problemi tanımlarken ve çözerken bütünsel bir bakış açısı için birden fazla disipline ihtiyaç duyulmasına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86e1c08295_0_2115"/>
          <p:cNvSpPr txBox="1"/>
          <p:nvPr/>
        </p:nvSpPr>
        <p:spPr>
          <a:xfrm>
            <a:off x="426875" y="160613"/>
            <a:ext cx="7345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Hârezmî</a:t>
            </a:r>
            <a:r>
              <a:rPr lang="tr-TR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Problemlerinin Özellikleri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/>
          <p:nvPr/>
        </p:nvSpPr>
        <p:spPr>
          <a:xfrm rot="794629" flipH="1">
            <a:off x="4386368" y="663565"/>
            <a:ext cx="3588027" cy="3588027"/>
          </a:xfrm>
          <a:prstGeom prst="blockArc">
            <a:avLst>
              <a:gd name="adj1" fmla="val 13674604"/>
              <a:gd name="adj2" fmla="val 21472873"/>
              <a:gd name="adj3" fmla="val 9381"/>
            </a:avLst>
          </a:prstGeom>
          <a:solidFill>
            <a:srgbClr val="F79D24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7"/>
          <p:cNvSpPr txBox="1"/>
          <p:nvPr/>
        </p:nvSpPr>
        <p:spPr>
          <a:xfrm>
            <a:off x="1193800" y="19685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7"/>
          <p:cNvSpPr txBox="1"/>
          <p:nvPr/>
        </p:nvSpPr>
        <p:spPr>
          <a:xfrm>
            <a:off x="468452" y="168975"/>
            <a:ext cx="38961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Problemi </a:t>
            </a:r>
            <a:r>
              <a:rPr lang="tr-T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luşturma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47"/>
          <p:cNvGrpSpPr/>
          <p:nvPr/>
        </p:nvGrpSpPr>
        <p:grpSpPr>
          <a:xfrm>
            <a:off x="0" y="156339"/>
            <a:ext cx="12194169" cy="6709630"/>
            <a:chOff x="0" y="148425"/>
            <a:chExt cx="12194169" cy="6709630"/>
          </a:xfrm>
        </p:grpSpPr>
        <p:sp>
          <p:nvSpPr>
            <p:cNvPr id="365" name="Google Shape;365;p47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" name="Google Shape;366;p47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367" name="Google Shape;367;p47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47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47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" name="Google Shape;370;p47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371" name="Google Shape;371;p47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47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73" name="Google Shape;373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47"/>
          <p:cNvGrpSpPr/>
          <p:nvPr/>
        </p:nvGrpSpPr>
        <p:grpSpPr>
          <a:xfrm>
            <a:off x="1932771" y="1849352"/>
            <a:ext cx="8976285" cy="959560"/>
            <a:chOff x="1593000" y="2322568"/>
            <a:chExt cx="5957975" cy="719687"/>
          </a:xfrm>
        </p:grpSpPr>
        <p:sp>
          <p:nvSpPr>
            <p:cNvPr id="375" name="Google Shape;375;p4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tr-T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Bisikletimin zinciri koptu</a:t>
              </a:r>
              <a:endParaRPr sz="1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79" name="Google Shape;379;p4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endParaRPr sz="3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81" name="Google Shape;381;p47"/>
            <p:cNvSpPr/>
            <p:nvPr/>
          </p:nvSpPr>
          <p:spPr>
            <a:xfrm>
              <a:off x="4532821" y="2399955"/>
              <a:ext cx="27195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tr-T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Kopmayan zincir yapmak mümkün mü?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2" name="Google Shape;382;p47"/>
          <p:cNvGrpSpPr/>
          <p:nvPr/>
        </p:nvGrpSpPr>
        <p:grpSpPr>
          <a:xfrm>
            <a:off x="1932767" y="3859412"/>
            <a:ext cx="8976285" cy="857984"/>
            <a:chOff x="1593000" y="2322568"/>
            <a:chExt cx="5957975" cy="643504"/>
          </a:xfrm>
        </p:grpSpPr>
        <p:sp>
          <p:nvSpPr>
            <p:cNvPr id="383" name="Google Shape;383;p4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7"/>
            <p:cNvSpPr/>
            <p:nvPr/>
          </p:nvSpPr>
          <p:spPr>
            <a:xfrm>
              <a:off x="2283021" y="2470172"/>
              <a:ext cx="1940700" cy="49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tr-T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Kültürel değerlerimizin yok olması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87" name="Google Shape;387;p4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7"/>
            <p:cNvSpPr/>
            <p:nvPr/>
          </p:nvSpPr>
          <p:spPr>
            <a:xfrm>
              <a:off x="4927692" y="2323177"/>
              <a:ext cx="2419500" cy="64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tr-T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Yemek, kıyafet, müzik? 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9" name="Google Shape;389;p47"/>
          <p:cNvGrpSpPr/>
          <p:nvPr/>
        </p:nvGrpSpPr>
        <p:grpSpPr>
          <a:xfrm>
            <a:off x="1932771" y="2841150"/>
            <a:ext cx="8976285" cy="861973"/>
            <a:chOff x="1593000" y="2322568"/>
            <a:chExt cx="5957975" cy="646495"/>
          </a:xfrm>
        </p:grpSpPr>
        <p:sp>
          <p:nvSpPr>
            <p:cNvPr id="390" name="Google Shape;390;p4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7"/>
            <p:cNvSpPr/>
            <p:nvPr/>
          </p:nvSpPr>
          <p:spPr>
            <a:xfrm>
              <a:off x="2234874" y="2444390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Deniz kirliliği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94" name="Google Shape;394;p47"/>
            <p:cNvSpPr/>
            <p:nvPr/>
          </p:nvSpPr>
          <p:spPr>
            <a:xfrm>
              <a:off x="1593000" y="2322718"/>
              <a:ext cx="690000" cy="642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7"/>
            <p:cNvSpPr/>
            <p:nvPr/>
          </p:nvSpPr>
          <p:spPr>
            <a:xfrm>
              <a:off x="3942812" y="2326763"/>
              <a:ext cx="3608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Mercanların renk değiştirmesini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tr-T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nasıl önleyebiliriz?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09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6" name="Google Shape;396;p47"/>
          <p:cNvSpPr/>
          <p:nvPr/>
        </p:nvSpPr>
        <p:spPr>
          <a:xfrm rot="-4556792">
            <a:off x="7261348" y="1281245"/>
            <a:ext cx="484295" cy="484295"/>
          </a:xfrm>
          <a:prstGeom prst="rtTriangle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"/>
          <p:cNvSpPr/>
          <p:nvPr/>
        </p:nvSpPr>
        <p:spPr>
          <a:xfrm>
            <a:off x="1482488" y="1255975"/>
            <a:ext cx="9227034" cy="3880332"/>
          </a:xfrm>
          <a:prstGeom prst="flowChartMultidocument">
            <a:avLst/>
          </a:prstGeom>
          <a:gradFill>
            <a:gsLst>
              <a:gs pos="0">
                <a:schemeClr val="lt1"/>
              </a:gs>
              <a:gs pos="100000">
                <a:srgbClr val="CCEAFF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8"/>
          <p:cNvSpPr/>
          <p:nvPr/>
        </p:nvSpPr>
        <p:spPr>
          <a:xfrm>
            <a:off x="437175" y="171200"/>
            <a:ext cx="4462800" cy="6159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8"/>
          <p:cNvSpPr txBox="1">
            <a:spLocks noGrp="1"/>
          </p:cNvSpPr>
          <p:nvPr>
            <p:ph type="ctrTitle"/>
          </p:nvPr>
        </p:nvSpPr>
        <p:spPr>
          <a:xfrm>
            <a:off x="644550" y="169075"/>
            <a:ext cx="42486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 i="0" u="none" strike="noStrike" cap="none">
                <a:solidFill>
                  <a:schemeClr val="dk1"/>
                </a:solidFill>
              </a:rPr>
              <a:t>2. Problemi Belirleme</a:t>
            </a:r>
            <a:endParaRPr sz="35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8"/>
          <p:cNvSpPr txBox="1"/>
          <p:nvPr/>
        </p:nvSpPr>
        <p:spPr>
          <a:xfrm>
            <a:off x="2095050" y="1544175"/>
            <a:ext cx="75789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SAVUNUCULUK SORULARI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tr-T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problemden kimler ne kadar süredir etkileniyor?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tr-T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problem ile ilgili bir şey yapmazsak kimler nasıl etkilenir?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tr-T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problemi çözmemek başka hangi problemlere yol açabilir?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tr-T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problemi çözmek hayatımızda neyi değiştirecek?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tr-T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problemi çözersek başka hangi problemleri de çözmüş oluruz?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8"/>
          <p:cNvSpPr txBox="1"/>
          <p:nvPr/>
        </p:nvSpPr>
        <p:spPr>
          <a:xfrm>
            <a:off x="1482503" y="5705090"/>
            <a:ext cx="622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Oylama; “Nominal Grup Tekniği, Çoklu Oylama Tekniği” vb.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48"/>
          <p:cNvGrpSpPr/>
          <p:nvPr/>
        </p:nvGrpSpPr>
        <p:grpSpPr>
          <a:xfrm>
            <a:off x="0" y="165586"/>
            <a:ext cx="12194169" cy="6709630"/>
            <a:chOff x="0" y="148425"/>
            <a:chExt cx="12194169" cy="6709630"/>
          </a:xfrm>
        </p:grpSpPr>
        <p:sp>
          <p:nvSpPr>
            <p:cNvPr id="408" name="Google Shape;408;p48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8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0" name="Google Shape;410;p48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411" name="Google Shape;411;p48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48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48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414" name="Google Shape;414;p48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48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16" name="Google Shape;416;p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/>
          <p:nvPr/>
        </p:nvSpPr>
        <p:spPr>
          <a:xfrm>
            <a:off x="456450" y="182500"/>
            <a:ext cx="3940200" cy="5451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9"/>
          <p:cNvSpPr txBox="1">
            <a:spLocks noGrp="1"/>
          </p:cNvSpPr>
          <p:nvPr>
            <p:ph type="ctrTitle"/>
          </p:nvPr>
        </p:nvSpPr>
        <p:spPr>
          <a:xfrm>
            <a:off x="507925" y="171325"/>
            <a:ext cx="3777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/>
              <a:t>3</a:t>
            </a:r>
            <a:r>
              <a:rPr lang="tr-TR" sz="3500" i="0" u="none" strike="noStrike" cap="none">
                <a:solidFill>
                  <a:schemeClr val="dk1"/>
                </a:solidFill>
              </a:rPr>
              <a:t>. Problemi Anlama</a:t>
            </a:r>
            <a:endParaRPr sz="35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49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424" name="Google Shape;424;p49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5" name="Google Shape;425;p49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426" name="Google Shape;426;p49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9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49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" name="Google Shape;429;p49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430" name="Google Shape;430;p49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49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32" name="Google Shape;432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p49"/>
          <p:cNvSpPr txBox="1"/>
          <p:nvPr/>
        </p:nvSpPr>
        <p:spPr>
          <a:xfrm>
            <a:off x="719228" y="1173637"/>
            <a:ext cx="62266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Neden Zihin Haritası Yapıyoruz?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48" y="1572012"/>
            <a:ext cx="3940151" cy="4533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49"/>
          <p:cNvGrpSpPr/>
          <p:nvPr/>
        </p:nvGrpSpPr>
        <p:grpSpPr>
          <a:xfrm>
            <a:off x="7893603" y="777873"/>
            <a:ext cx="2097992" cy="5300029"/>
            <a:chOff x="4553517" y="0"/>
            <a:chExt cx="2097992" cy="5300029"/>
          </a:xfrm>
        </p:grpSpPr>
        <p:sp>
          <p:nvSpPr>
            <p:cNvPr id="436" name="Google Shape;436;p49"/>
            <p:cNvSpPr/>
            <p:nvPr/>
          </p:nvSpPr>
          <p:spPr>
            <a:xfrm>
              <a:off x="5009643" y="0"/>
              <a:ext cx="1641866" cy="16419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4" y="8548"/>
                  </a:cubicBezTo>
                  <a:cubicBezTo>
                    <a:pt x="83220" y="6584"/>
                    <a:pt x="107127" y="25774"/>
                    <a:pt x="111044" y="52527"/>
                  </a:cubicBezTo>
                  <a:cubicBezTo>
                    <a:pt x="114961" y="79279"/>
                    <a:pt x="97558" y="104517"/>
                    <a:pt x="71160" y="110367"/>
                  </a:cubicBezTo>
                  <a:lnTo>
                    <a:pt x="70591" y="118429"/>
                  </a:lnTo>
                  <a:lnTo>
                    <a:pt x="56830" y="104889"/>
                  </a:lnTo>
                  <a:lnTo>
                    <a:pt x="72704" y="88505"/>
                  </a:lnTo>
                  <a:lnTo>
                    <a:pt x="72144" y="96443"/>
                  </a:lnTo>
                  <a:cubicBezTo>
                    <a:pt x="90760" y="90239"/>
                    <a:pt x="101708" y="71000"/>
                    <a:pt x="97532" y="51826"/>
                  </a:cubicBezTo>
                  <a:cubicBezTo>
                    <a:pt x="93356" y="32651"/>
                    <a:pt x="75400" y="19707"/>
                    <a:pt x="55889" y="21807"/>
                  </a:cubicBezTo>
                  <a:cubicBezTo>
                    <a:pt x="36379" y="23908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A6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9"/>
            <p:cNvSpPr/>
            <p:nvPr/>
          </p:nvSpPr>
          <p:spPr>
            <a:xfrm>
              <a:off x="5372141" y="594663"/>
              <a:ext cx="916254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9"/>
            <p:cNvSpPr txBox="1"/>
            <p:nvPr/>
          </p:nvSpPr>
          <p:spPr>
            <a:xfrm>
              <a:off x="5372141" y="594663"/>
              <a:ext cx="916254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Bağ kurma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9"/>
            <p:cNvSpPr/>
            <p:nvPr/>
          </p:nvSpPr>
          <p:spPr>
            <a:xfrm>
              <a:off x="4553517" y="943405"/>
              <a:ext cx="1641866" cy="16419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79" y="23523"/>
                  </a:moveTo>
                  <a:lnTo>
                    <a:pt x="87162" y="32839"/>
                  </a:lnTo>
                  <a:cubicBezTo>
                    <a:pt x="75942" y="21618"/>
                    <a:pt x="58978" y="18451"/>
                    <a:pt x="44465" y="24869"/>
                  </a:cubicBezTo>
                  <a:cubicBezTo>
                    <a:pt x="29953" y="31286"/>
                    <a:pt x="20880" y="45967"/>
                    <a:pt x="21631" y="61818"/>
                  </a:cubicBezTo>
                  <a:cubicBezTo>
                    <a:pt x="22382" y="77669"/>
                    <a:pt x="32802" y="91426"/>
                    <a:pt x="47856" y="96443"/>
                  </a:cubicBezTo>
                  <a:lnTo>
                    <a:pt x="47296" y="88505"/>
                  </a:lnTo>
                  <a:lnTo>
                    <a:pt x="63170" y="104889"/>
                  </a:lnTo>
                  <a:lnTo>
                    <a:pt x="49409" y="118429"/>
                  </a:lnTo>
                  <a:lnTo>
                    <a:pt x="48840" y="110367"/>
                  </a:lnTo>
                  <a:lnTo>
                    <a:pt x="48840" y="110367"/>
                  </a:lnTo>
                  <a:cubicBezTo>
                    <a:pt x="27396" y="105615"/>
                    <a:pt x="11312" y="87807"/>
                    <a:pt x="8761" y="65992"/>
                  </a:cubicBezTo>
                  <a:cubicBezTo>
                    <a:pt x="6210" y="44177"/>
                    <a:pt x="17751" y="23139"/>
                    <a:pt x="37520" y="13567"/>
                  </a:cubicBezTo>
                  <a:cubicBezTo>
                    <a:pt x="57288" y="3996"/>
                    <a:pt x="80949" y="7991"/>
                    <a:pt x="96479" y="23523"/>
                  </a:cubicBezTo>
                  <a:close/>
                </a:path>
              </a:pathLst>
            </a:custGeom>
            <a:solidFill>
              <a:srgbClr val="8888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9"/>
            <p:cNvSpPr/>
            <p:nvPr/>
          </p:nvSpPr>
          <p:spPr>
            <a:xfrm>
              <a:off x="4735672" y="1540188"/>
              <a:ext cx="1360326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9"/>
            <p:cNvSpPr txBox="1"/>
            <p:nvPr/>
          </p:nvSpPr>
          <p:spPr>
            <a:xfrm>
              <a:off x="4735672" y="1540188"/>
              <a:ext cx="1360326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Benzerlikler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9"/>
            <p:cNvSpPr/>
            <p:nvPr/>
          </p:nvSpPr>
          <p:spPr>
            <a:xfrm>
              <a:off x="5009643" y="1891050"/>
              <a:ext cx="1641866" cy="16419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1" y="23523"/>
                  </a:moveTo>
                  <a:lnTo>
                    <a:pt x="23521" y="23523"/>
                  </a:lnTo>
                  <a:cubicBezTo>
                    <a:pt x="39051" y="7991"/>
                    <a:pt x="62712" y="3996"/>
                    <a:pt x="82480" y="13567"/>
                  </a:cubicBezTo>
                  <a:cubicBezTo>
                    <a:pt x="102249" y="23139"/>
                    <a:pt x="113790" y="44177"/>
                    <a:pt x="111239" y="65992"/>
                  </a:cubicBezTo>
                  <a:cubicBezTo>
                    <a:pt x="108688" y="87807"/>
                    <a:pt x="92604" y="105615"/>
                    <a:pt x="71160" y="110367"/>
                  </a:cubicBezTo>
                  <a:lnTo>
                    <a:pt x="70591" y="118429"/>
                  </a:lnTo>
                  <a:lnTo>
                    <a:pt x="56830" y="104889"/>
                  </a:lnTo>
                  <a:lnTo>
                    <a:pt x="72704" y="88505"/>
                  </a:lnTo>
                  <a:lnTo>
                    <a:pt x="72144" y="96443"/>
                  </a:lnTo>
                  <a:cubicBezTo>
                    <a:pt x="87198" y="91426"/>
                    <a:pt x="97618" y="77669"/>
                    <a:pt x="98369" y="61818"/>
                  </a:cubicBezTo>
                  <a:cubicBezTo>
                    <a:pt x="99120" y="45967"/>
                    <a:pt x="90047" y="31286"/>
                    <a:pt x="75535" y="24869"/>
                  </a:cubicBezTo>
                  <a:cubicBezTo>
                    <a:pt x="61022" y="18451"/>
                    <a:pt x="44058" y="21618"/>
                    <a:pt x="32838" y="32839"/>
                  </a:cubicBezTo>
                  <a:close/>
                </a:path>
              </a:pathLst>
            </a:custGeom>
            <a:solidFill>
              <a:srgbClr val="F79D2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9"/>
            <p:cNvSpPr/>
            <p:nvPr/>
          </p:nvSpPr>
          <p:spPr>
            <a:xfrm>
              <a:off x="5167083" y="2485184"/>
              <a:ext cx="1326370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9"/>
            <p:cNvSpPr txBox="1"/>
            <p:nvPr/>
          </p:nvSpPr>
          <p:spPr>
            <a:xfrm>
              <a:off x="5167083" y="2485184"/>
              <a:ext cx="1326370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Ayrıştırma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9"/>
            <p:cNvSpPr/>
            <p:nvPr/>
          </p:nvSpPr>
          <p:spPr>
            <a:xfrm>
              <a:off x="4553517" y="2836046"/>
              <a:ext cx="1641866" cy="16419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79" y="23523"/>
                  </a:moveTo>
                  <a:lnTo>
                    <a:pt x="87162" y="32839"/>
                  </a:lnTo>
                  <a:cubicBezTo>
                    <a:pt x="75942" y="21618"/>
                    <a:pt x="58978" y="18451"/>
                    <a:pt x="44465" y="24869"/>
                  </a:cubicBezTo>
                  <a:cubicBezTo>
                    <a:pt x="29953" y="31286"/>
                    <a:pt x="20880" y="45967"/>
                    <a:pt x="21631" y="61818"/>
                  </a:cubicBezTo>
                  <a:cubicBezTo>
                    <a:pt x="22382" y="77669"/>
                    <a:pt x="32802" y="91426"/>
                    <a:pt x="47856" y="96443"/>
                  </a:cubicBezTo>
                  <a:lnTo>
                    <a:pt x="47296" y="88505"/>
                  </a:lnTo>
                  <a:lnTo>
                    <a:pt x="63170" y="104889"/>
                  </a:lnTo>
                  <a:lnTo>
                    <a:pt x="49409" y="118429"/>
                  </a:lnTo>
                  <a:lnTo>
                    <a:pt x="48840" y="110367"/>
                  </a:lnTo>
                  <a:lnTo>
                    <a:pt x="48840" y="110367"/>
                  </a:lnTo>
                  <a:cubicBezTo>
                    <a:pt x="27396" y="105615"/>
                    <a:pt x="11312" y="87807"/>
                    <a:pt x="8761" y="65992"/>
                  </a:cubicBezTo>
                  <a:cubicBezTo>
                    <a:pt x="6210" y="44177"/>
                    <a:pt x="17751" y="23139"/>
                    <a:pt x="37520" y="13567"/>
                  </a:cubicBezTo>
                  <a:cubicBezTo>
                    <a:pt x="57288" y="3996"/>
                    <a:pt x="80949" y="7991"/>
                    <a:pt x="96479" y="23523"/>
                  </a:cubicBezTo>
                  <a:close/>
                </a:path>
              </a:pathLst>
            </a:custGeom>
            <a:solidFill>
              <a:srgbClr val="43A6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9"/>
            <p:cNvSpPr/>
            <p:nvPr/>
          </p:nvSpPr>
          <p:spPr>
            <a:xfrm>
              <a:off x="4779212" y="3430709"/>
              <a:ext cx="1418380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9"/>
            <p:cNvSpPr txBox="1"/>
            <p:nvPr/>
          </p:nvSpPr>
          <p:spPr>
            <a:xfrm>
              <a:off x="4779212" y="3430709"/>
              <a:ext cx="1418380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Sınıflandırma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9"/>
            <p:cNvSpPr/>
            <p:nvPr/>
          </p:nvSpPr>
          <p:spPr>
            <a:xfrm>
              <a:off x="5126369" y="3888632"/>
              <a:ext cx="1410570" cy="1411397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8888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9"/>
            <p:cNvSpPr/>
            <p:nvPr/>
          </p:nvSpPr>
          <p:spPr>
            <a:xfrm>
              <a:off x="5372141" y="4376234"/>
              <a:ext cx="916254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9"/>
            <p:cNvSpPr txBox="1"/>
            <p:nvPr/>
          </p:nvSpPr>
          <p:spPr>
            <a:xfrm>
              <a:off x="5372141" y="4376234"/>
              <a:ext cx="916254" cy="45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Neden Sonuç İlişkisi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/>
          <p:nvPr/>
        </p:nvSpPr>
        <p:spPr>
          <a:xfrm>
            <a:off x="456450" y="182500"/>
            <a:ext cx="2870400" cy="5451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0"/>
          <p:cNvSpPr txBox="1">
            <a:spLocks noGrp="1"/>
          </p:cNvSpPr>
          <p:nvPr>
            <p:ph type="ctrTitle"/>
          </p:nvPr>
        </p:nvSpPr>
        <p:spPr>
          <a:xfrm>
            <a:off x="532651" y="182500"/>
            <a:ext cx="26388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3500"/>
              <a:t>Zihin Haritası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50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458" name="Google Shape;458;p50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9" name="Google Shape;459;p50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460" name="Google Shape;460;p50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0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50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3" name="Google Shape;463;p50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464" name="Google Shape;464;p50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50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66" name="Google Shape;466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7" name="Google Shape;46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750" y="870900"/>
            <a:ext cx="10932175" cy="477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/>
          <p:nvPr/>
        </p:nvSpPr>
        <p:spPr>
          <a:xfrm>
            <a:off x="429750" y="148425"/>
            <a:ext cx="8192400" cy="5907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50976" y="183375"/>
            <a:ext cx="8337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 i="0" u="none" strike="noStrike" cap="none">
                <a:solidFill>
                  <a:schemeClr val="dk1"/>
                </a:solidFill>
              </a:rPr>
              <a:t>4. </a:t>
            </a:r>
            <a:r>
              <a:rPr lang="tr-TR" sz="3500" u="none" strike="noStrike" cap="none"/>
              <a:t>Problemin </a:t>
            </a:r>
            <a:r>
              <a:rPr lang="tr-TR" sz="3500"/>
              <a:t>İ</a:t>
            </a:r>
            <a:r>
              <a:rPr lang="tr-TR" sz="3500" u="none" strike="noStrike" cap="none"/>
              <a:t>spatı ve </a:t>
            </a:r>
            <a:r>
              <a:rPr lang="tr-TR" sz="3500"/>
              <a:t>K</a:t>
            </a:r>
            <a:r>
              <a:rPr lang="tr-TR" sz="3500" u="none" strike="noStrike" cap="none"/>
              <a:t>apsamını </a:t>
            </a:r>
            <a:r>
              <a:rPr lang="tr-TR" sz="3500"/>
              <a:t>B</a:t>
            </a:r>
            <a:r>
              <a:rPr lang="tr-TR" sz="3500" u="none" strike="noStrike" cap="none"/>
              <a:t>elirleme</a:t>
            </a:r>
            <a:endParaRPr sz="35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51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475" name="Google Shape;475;p51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6" name="Google Shape;476;p51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477" name="Google Shape;477;p51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51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9" name="Google Shape;479;p51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0" name="Google Shape;480;p51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481" name="Google Shape;481;p51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51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83" name="Google Shape;483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" name="Google Shape;484;p51"/>
          <p:cNvSpPr txBox="1"/>
          <p:nvPr/>
        </p:nvSpPr>
        <p:spPr>
          <a:xfrm>
            <a:off x="919818" y="2951946"/>
            <a:ext cx="10236300" cy="1015800"/>
          </a:xfrm>
          <a:prstGeom prst="rect">
            <a:avLst/>
          </a:prstGeom>
          <a:solidFill>
            <a:srgbClr val="CCEA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Deney, anket, gözlem, görüşme, odak grup görüşmesi, ölçekler, doküman incelemesi, literatür taraması…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"/>
          <p:cNvSpPr/>
          <p:nvPr/>
        </p:nvSpPr>
        <p:spPr>
          <a:xfrm>
            <a:off x="425900" y="148425"/>
            <a:ext cx="1978800" cy="5886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2"/>
          <p:cNvSpPr txBox="1">
            <a:spLocks noGrp="1"/>
          </p:cNvSpPr>
          <p:nvPr>
            <p:ph type="ctrTitle"/>
          </p:nvPr>
        </p:nvSpPr>
        <p:spPr>
          <a:xfrm>
            <a:off x="432750" y="160700"/>
            <a:ext cx="18852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 i="0" u="none" strike="noStrike" cap="none">
                <a:solidFill>
                  <a:srgbClr val="000000"/>
                </a:solidFill>
              </a:rPr>
              <a:t>Sıra Siz</a:t>
            </a:r>
            <a:r>
              <a:rPr lang="tr-TR" sz="3500">
                <a:solidFill>
                  <a:srgbClr val="000000"/>
                </a:solidFill>
              </a:rPr>
              <a:t>de</a:t>
            </a:r>
            <a:endParaRPr sz="35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491" name="Google Shape;491;p52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492" name="Google Shape;492;p52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52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494" name="Google Shape;494;p52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52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6" name="Google Shape;496;p52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7" name="Google Shape;497;p52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498" name="Google Shape;498;p52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52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00" name="Google Shape;500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52"/>
          <p:cNvSpPr txBox="1"/>
          <p:nvPr/>
        </p:nvSpPr>
        <p:spPr>
          <a:xfrm>
            <a:off x="199450" y="1220325"/>
            <a:ext cx="1179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Gurubunuz ile birlikte aşağıdaki problemleri ispatlamak için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hangi yöntemi neden seçtiğinizi belirleyin ve bir sözcü seçin.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52"/>
          <p:cNvSpPr txBox="1"/>
          <p:nvPr/>
        </p:nvSpPr>
        <p:spPr>
          <a:xfrm>
            <a:off x="1041275" y="2784550"/>
            <a:ext cx="10214400" cy="5541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AFF"/>
              </a:gs>
            </a:gsLst>
            <a:lin ang="540001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Okul bahçelerindeki oyun alanları hiç yeterli değil! (İlkokul)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2"/>
          <p:cNvSpPr txBox="1"/>
          <p:nvPr/>
        </p:nvSpPr>
        <p:spPr>
          <a:xfrm>
            <a:off x="1041271" y="4037618"/>
            <a:ext cx="10109400" cy="5541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AFF"/>
              </a:gs>
            </a:gsLst>
            <a:lin ang="540001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 az su ve emekle bir bahçeyi nasıl yapabiliriz? (Lise)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53"/>
          <p:cNvGrpSpPr/>
          <p:nvPr/>
        </p:nvGrpSpPr>
        <p:grpSpPr>
          <a:xfrm>
            <a:off x="0" y="161488"/>
            <a:ext cx="12194169" cy="6709630"/>
            <a:chOff x="0" y="148425"/>
            <a:chExt cx="12194169" cy="6709630"/>
          </a:xfrm>
        </p:grpSpPr>
        <p:sp>
          <p:nvSpPr>
            <p:cNvPr id="509" name="Google Shape;509;p53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0" name="Google Shape;510;p53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511" name="Google Shape;511;p53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3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53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" name="Google Shape;514;p53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515" name="Google Shape;515;p53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53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17" name="Google Shape;517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53"/>
          <p:cNvSpPr txBox="1"/>
          <p:nvPr/>
        </p:nvSpPr>
        <p:spPr>
          <a:xfrm>
            <a:off x="364450" y="1404450"/>
            <a:ext cx="11586300" cy="5541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A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Problemi ispat etmek ile kapsamını belirlemek arasında nasıl bir ilişki var?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3"/>
          <p:cNvSpPr txBox="1"/>
          <p:nvPr/>
        </p:nvSpPr>
        <p:spPr>
          <a:xfrm>
            <a:off x="653981" y="2696769"/>
            <a:ext cx="10884000" cy="5541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AFF"/>
              </a:gs>
            </a:gsLst>
            <a:lin ang="540001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Olağanüstü durumlarda mahalle dayanışmasını nasıl sağlarız?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3"/>
          <p:cNvSpPr txBox="1"/>
          <p:nvPr/>
        </p:nvSpPr>
        <p:spPr>
          <a:xfrm>
            <a:off x="435800" y="4149000"/>
            <a:ext cx="11361900" cy="1015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AFF"/>
              </a:gs>
            </a:gsLst>
            <a:lin ang="540001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Olağanüstü durumlarda </a:t>
            </a:r>
            <a:r>
              <a:rPr lang="tr-T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OKULUMUZUN BULUNDUĞU</a:t>
            </a:r>
            <a:r>
              <a:rPr lang="tr-T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mahallede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 YAŞ ÜSTÜ İNSANLARIN İHTİYAÇLARI İÇİN</a:t>
            </a:r>
            <a:r>
              <a:rPr lang="tr-T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dayanışmayı nasıl sağlarız?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1" name="Google Shape;521;p53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522" name="Google Shape;522;p53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3" name="Google Shape;523;p53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524" name="Google Shape;524;p53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3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6" name="Google Shape;526;p53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7" name="Google Shape;527;p53"/>
            <p:cNvGrpSpPr/>
            <p:nvPr/>
          </p:nvGrpSpPr>
          <p:grpSpPr>
            <a:xfrm flipH="1">
              <a:off x="11292815" y="148425"/>
              <a:ext cx="889460" cy="590700"/>
              <a:chOff x="0" y="148425"/>
              <a:chExt cx="193584" cy="590700"/>
            </a:xfrm>
          </p:grpSpPr>
          <p:sp>
            <p:nvSpPr>
              <p:cNvPr id="528" name="Google Shape;528;p53"/>
              <p:cNvSpPr/>
              <p:nvPr/>
            </p:nvSpPr>
            <p:spPr>
              <a:xfrm>
                <a:off x="0" y="148425"/>
                <a:ext cx="165000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3"/>
              <p:cNvSpPr/>
              <p:nvPr/>
            </p:nvSpPr>
            <p:spPr>
              <a:xfrm>
                <a:off x="174384" y="148425"/>
                <a:ext cx="192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30" name="Google Shape;530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53"/>
          <p:cNvSpPr/>
          <p:nvPr/>
        </p:nvSpPr>
        <p:spPr>
          <a:xfrm>
            <a:off x="425900" y="148425"/>
            <a:ext cx="1978800" cy="5886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3"/>
          <p:cNvSpPr txBox="1">
            <a:spLocks noGrp="1"/>
          </p:cNvSpPr>
          <p:nvPr>
            <p:ph type="ctrTitle"/>
          </p:nvPr>
        </p:nvSpPr>
        <p:spPr>
          <a:xfrm>
            <a:off x="432750" y="160700"/>
            <a:ext cx="18852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 i="0" u="none" strike="noStrike" cap="none">
                <a:solidFill>
                  <a:srgbClr val="000000"/>
                </a:solidFill>
              </a:rPr>
              <a:t>Sıra Siz</a:t>
            </a:r>
            <a:r>
              <a:rPr lang="tr-TR" sz="3500">
                <a:solidFill>
                  <a:srgbClr val="000000"/>
                </a:solidFill>
              </a:rPr>
              <a:t>de</a:t>
            </a:r>
            <a:endParaRPr sz="35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8dc80aa6a_0_230"/>
          <p:cNvSpPr txBox="1"/>
          <p:nvPr/>
        </p:nvSpPr>
        <p:spPr>
          <a:xfrm>
            <a:off x="496775" y="138225"/>
            <a:ext cx="49278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Hârezmî Eğitim</a:t>
            </a:r>
            <a:r>
              <a:rPr lang="tr-T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88dc80aa6a_0_230"/>
          <p:cNvSpPr/>
          <p:nvPr/>
        </p:nvSpPr>
        <p:spPr>
          <a:xfrm>
            <a:off x="9494126" y="856500"/>
            <a:ext cx="2133900" cy="112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 Tasarımı</a:t>
            </a:r>
            <a:r>
              <a:rPr lang="tr-TR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288dc80aa6a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937" y="722450"/>
            <a:ext cx="5960755" cy="5845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288dc80aa6a_0_230"/>
          <p:cNvGrpSpPr/>
          <p:nvPr/>
        </p:nvGrpSpPr>
        <p:grpSpPr>
          <a:xfrm>
            <a:off x="-4875" y="150383"/>
            <a:ext cx="12201725" cy="6709629"/>
            <a:chOff x="-2275" y="148425"/>
            <a:chExt cx="12201725" cy="6709629"/>
          </a:xfrm>
        </p:grpSpPr>
        <p:sp>
          <p:nvSpPr>
            <p:cNvPr id="110" name="Google Shape;110;g288dc80aa6a_0_230"/>
            <p:cNvSpPr/>
            <p:nvPr/>
          </p:nvSpPr>
          <p:spPr>
            <a:xfrm>
              <a:off x="11077150" y="5695291"/>
              <a:ext cx="1122300" cy="1122300"/>
            </a:xfrm>
            <a:prstGeom prst="teardrop">
              <a:avLst>
                <a:gd name="adj" fmla="val 100000"/>
              </a:avLst>
            </a:prstGeom>
            <a:solidFill>
              <a:srgbClr val="FF99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" name="Google Shape;111;g288dc80aa6a_0_230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112" name="Google Shape;112;g288dc80aa6a_0_230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g288dc80aa6a_0_230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" name="Google Shape;114;g288dc80aa6a_0_230"/>
            <p:cNvSpPr/>
            <p:nvPr/>
          </p:nvSpPr>
          <p:spPr>
            <a:xfrm>
              <a:off x="-2275" y="6454854"/>
              <a:ext cx="12194400" cy="4032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g288dc80aa6a_0_230"/>
            <p:cNvGrpSpPr/>
            <p:nvPr/>
          </p:nvGrpSpPr>
          <p:grpSpPr>
            <a:xfrm flipH="1">
              <a:off x="11292815" y="148425"/>
              <a:ext cx="889460" cy="590700"/>
              <a:chOff x="0" y="148425"/>
              <a:chExt cx="193584" cy="590700"/>
            </a:xfrm>
          </p:grpSpPr>
          <p:sp>
            <p:nvSpPr>
              <p:cNvPr id="116" name="Google Shape;116;g288dc80aa6a_0_230"/>
              <p:cNvSpPr/>
              <p:nvPr/>
            </p:nvSpPr>
            <p:spPr>
              <a:xfrm>
                <a:off x="0" y="148425"/>
                <a:ext cx="165000" cy="590700"/>
              </a:xfrm>
              <a:prstGeom prst="rect">
                <a:avLst/>
              </a:prstGeom>
              <a:solidFill>
                <a:srgbClr val="3EAECA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g288dc80aa6a_0_230"/>
              <p:cNvSpPr/>
              <p:nvPr/>
            </p:nvSpPr>
            <p:spPr>
              <a:xfrm>
                <a:off x="174384" y="148425"/>
                <a:ext cx="192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18" name="Google Shape;118;g288dc80aa6a_0_230"/>
            <p:cNvPicPr preferRelativeResize="0"/>
            <p:nvPr/>
          </p:nvPicPr>
          <p:blipFill rotWithShape="1">
            <a:blip r:embed="rId4">
              <a:alphaModFix/>
            </a:blip>
            <a:srcRect l="-217280" r="217280"/>
            <a:stretch/>
          </p:blipFill>
          <p:spPr>
            <a:xfrm>
              <a:off x="8252130" y="5685229"/>
              <a:ext cx="1122405" cy="1122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g288dc80aa6a_0_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9493" y="5784248"/>
            <a:ext cx="932659" cy="9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88dc80aa6a_0_230"/>
          <p:cNvSpPr txBox="1"/>
          <p:nvPr/>
        </p:nvSpPr>
        <p:spPr>
          <a:xfrm>
            <a:off x="4451116" y="3372301"/>
            <a:ext cx="278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Çözmeye Dayalı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Öğretim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88dc80aa6a_0_230"/>
          <p:cNvSpPr txBox="1"/>
          <p:nvPr/>
        </p:nvSpPr>
        <p:spPr>
          <a:xfrm>
            <a:off x="6360333" y="2940872"/>
            <a:ext cx="27867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Programlama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Becerileri</a:t>
            </a: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88dc80aa6a_0_230"/>
          <p:cNvSpPr txBox="1"/>
          <p:nvPr/>
        </p:nvSpPr>
        <p:spPr>
          <a:xfrm>
            <a:off x="4435094" y="1425406"/>
            <a:ext cx="27867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Bilgi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İşlemsel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Düşünme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88dc80aa6a_0_230"/>
          <p:cNvSpPr txBox="1"/>
          <p:nvPr/>
        </p:nvSpPr>
        <p:spPr>
          <a:xfrm>
            <a:off x="2561125" y="2953442"/>
            <a:ext cx="2786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Disiplinlerarası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Yaklaşım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88dc80aa6a_0_230"/>
          <p:cNvSpPr txBox="1"/>
          <p:nvPr/>
        </p:nvSpPr>
        <p:spPr>
          <a:xfrm>
            <a:off x="3290836" y="5082646"/>
            <a:ext cx="27867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Yaşam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Becerileri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88dc80aa6a_0_230"/>
          <p:cNvSpPr txBox="1"/>
          <p:nvPr/>
        </p:nvSpPr>
        <p:spPr>
          <a:xfrm>
            <a:off x="5634662" y="4855568"/>
            <a:ext cx="27867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Robotik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Oyun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Tasarımı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8" name="Google Shape;538;p54"/>
          <p:cNvGrpSpPr/>
          <p:nvPr/>
        </p:nvGrpSpPr>
        <p:grpSpPr>
          <a:xfrm>
            <a:off x="0" y="190079"/>
            <a:ext cx="12194169" cy="6709630"/>
            <a:chOff x="0" y="148425"/>
            <a:chExt cx="12194169" cy="6709630"/>
          </a:xfrm>
        </p:grpSpPr>
        <p:sp>
          <p:nvSpPr>
            <p:cNvPr id="539" name="Google Shape;539;p54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0" name="Google Shape;540;p54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541" name="Google Shape;541;p54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54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3" name="Google Shape;543;p54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4" name="Google Shape;544;p54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545" name="Google Shape;545;p54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54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47" name="Google Shape;547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914" y="1343382"/>
            <a:ext cx="3476171" cy="3476171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4"/>
          <p:cNvSpPr/>
          <p:nvPr/>
        </p:nvSpPr>
        <p:spPr>
          <a:xfrm>
            <a:off x="3352800" y="4819553"/>
            <a:ext cx="5918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https://learningapps.org/display?v=px934qv2523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3850" y="5851000"/>
            <a:ext cx="1018300" cy="10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4"/>
          <p:cNvSpPr/>
          <p:nvPr/>
        </p:nvSpPr>
        <p:spPr>
          <a:xfrm>
            <a:off x="425900" y="224625"/>
            <a:ext cx="1978800" cy="5886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4"/>
          <p:cNvSpPr txBox="1">
            <a:spLocks noGrp="1"/>
          </p:cNvSpPr>
          <p:nvPr>
            <p:ph type="ctrTitle"/>
          </p:nvPr>
        </p:nvSpPr>
        <p:spPr>
          <a:xfrm>
            <a:off x="432750" y="236900"/>
            <a:ext cx="18852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 i="0" u="none" strike="noStrike" cap="none">
                <a:solidFill>
                  <a:srgbClr val="000000"/>
                </a:solidFill>
              </a:rPr>
              <a:t>Sıra Siz</a:t>
            </a:r>
            <a:r>
              <a:rPr lang="tr-TR" sz="3500">
                <a:solidFill>
                  <a:srgbClr val="000000"/>
                </a:solidFill>
              </a:rPr>
              <a:t>de</a:t>
            </a:r>
            <a:endParaRPr sz="35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5"/>
          <p:cNvSpPr/>
          <p:nvPr/>
        </p:nvSpPr>
        <p:spPr>
          <a:xfrm>
            <a:off x="425900" y="192050"/>
            <a:ext cx="5232900" cy="5868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5"/>
          <p:cNvSpPr/>
          <p:nvPr/>
        </p:nvSpPr>
        <p:spPr>
          <a:xfrm>
            <a:off x="8229582" y="855119"/>
            <a:ext cx="3771267" cy="2246951"/>
          </a:xfrm>
          <a:prstGeom prst="cloudCallout">
            <a:avLst>
              <a:gd name="adj1" fmla="val -37668"/>
              <a:gd name="adj2" fmla="val 112394"/>
            </a:avLst>
          </a:prstGeom>
          <a:solidFill>
            <a:srgbClr val="BBD6EE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tr-TR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HİS GÖRSELLEŞTİRMESİ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5"/>
          <p:cNvSpPr txBox="1">
            <a:spLocks noGrp="1"/>
          </p:cNvSpPr>
          <p:nvPr>
            <p:ph type="ctrTitle"/>
          </p:nvPr>
        </p:nvSpPr>
        <p:spPr>
          <a:xfrm>
            <a:off x="463500" y="141650"/>
            <a:ext cx="55014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200">
                <a:solidFill>
                  <a:srgbClr val="000000"/>
                </a:solidFill>
              </a:rPr>
              <a:t>HİS ( Hayatın İçinden Sorun )</a:t>
            </a:r>
            <a:endParaRPr sz="32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559" name="Google Shape;559;p55"/>
          <p:cNvGrpSpPr/>
          <p:nvPr/>
        </p:nvGrpSpPr>
        <p:grpSpPr>
          <a:xfrm>
            <a:off x="13450" y="183362"/>
            <a:ext cx="12194169" cy="6709630"/>
            <a:chOff x="0" y="148425"/>
            <a:chExt cx="12194169" cy="6709630"/>
          </a:xfrm>
        </p:grpSpPr>
        <p:sp>
          <p:nvSpPr>
            <p:cNvPr id="560" name="Google Shape;560;p55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1" name="Google Shape;561;p55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562" name="Google Shape;562;p55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55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4" name="Google Shape;564;p55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5" name="Google Shape;565;p55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566" name="Google Shape;566;p55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55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8" name="Google Shape;568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9" name="Google Shape;569;p55"/>
          <p:cNvGrpSpPr/>
          <p:nvPr/>
        </p:nvGrpSpPr>
        <p:grpSpPr>
          <a:xfrm>
            <a:off x="578300" y="1057850"/>
            <a:ext cx="8794174" cy="4986440"/>
            <a:chOff x="0" y="0"/>
            <a:chExt cx="9132060" cy="4986440"/>
          </a:xfrm>
        </p:grpSpPr>
        <p:sp>
          <p:nvSpPr>
            <p:cNvPr id="570" name="Google Shape;570;p55"/>
            <p:cNvSpPr/>
            <p:nvPr/>
          </p:nvSpPr>
          <p:spPr>
            <a:xfrm>
              <a:off x="0" y="0"/>
              <a:ext cx="7305648" cy="1097017"/>
            </a:xfrm>
            <a:prstGeom prst="roundRect">
              <a:avLst>
                <a:gd name="adj" fmla="val 10000"/>
              </a:avLst>
            </a:prstGeom>
            <a:solidFill>
              <a:srgbClr val="E3D2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5"/>
            <p:cNvSpPr txBox="1"/>
            <p:nvPr/>
          </p:nvSpPr>
          <p:spPr>
            <a:xfrm>
              <a:off x="32127" y="32131"/>
              <a:ext cx="72735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Problemin içerdiği kavramları içselleştirip  kullanmaları için ne yapabiliriz?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5"/>
            <p:cNvSpPr/>
            <p:nvPr/>
          </p:nvSpPr>
          <p:spPr>
            <a:xfrm>
              <a:off x="611848" y="1296474"/>
              <a:ext cx="7305648" cy="1097017"/>
            </a:xfrm>
            <a:prstGeom prst="roundRect">
              <a:avLst>
                <a:gd name="adj" fmla="val 10000"/>
              </a:avLst>
            </a:prstGeom>
            <a:solidFill>
              <a:srgbClr val="CDD4E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5"/>
            <p:cNvSpPr txBox="1"/>
            <p:nvPr/>
          </p:nvSpPr>
          <p:spPr>
            <a:xfrm>
              <a:off x="643978" y="1328606"/>
              <a:ext cx="72147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Problemi araştıran ve çözen ekibin bir üyesi olduklarını nasıl hissettirebiliriz?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5"/>
            <p:cNvSpPr/>
            <p:nvPr/>
          </p:nvSpPr>
          <p:spPr>
            <a:xfrm>
              <a:off x="1214564" y="2592949"/>
              <a:ext cx="7305648" cy="1097017"/>
            </a:xfrm>
            <a:prstGeom prst="roundRect">
              <a:avLst>
                <a:gd name="adj" fmla="val 10000"/>
              </a:avLst>
            </a:prstGeom>
            <a:solidFill>
              <a:srgbClr val="B888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5"/>
            <p:cNvSpPr txBox="1"/>
            <p:nvPr/>
          </p:nvSpPr>
          <p:spPr>
            <a:xfrm>
              <a:off x="1246705" y="2625081"/>
              <a:ext cx="72735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 üzerine deneyimlerini, gözlemlerini paylaşma fırsatını nasıl verebiliriz?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5"/>
            <p:cNvSpPr/>
            <p:nvPr/>
          </p:nvSpPr>
          <p:spPr>
            <a:xfrm>
              <a:off x="1826412" y="3889423"/>
              <a:ext cx="7305648" cy="1097017"/>
            </a:xfrm>
            <a:prstGeom prst="roundRect">
              <a:avLst>
                <a:gd name="adj" fmla="val 10000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5"/>
            <p:cNvSpPr txBox="1"/>
            <p:nvPr/>
          </p:nvSpPr>
          <p:spPr>
            <a:xfrm>
              <a:off x="1858555" y="3921556"/>
              <a:ext cx="72147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r-T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Yaratıcılıklarını geliştirmeleri ve ürüne dönüştürmeleri, iletişim becerilerini geliştirmeleri için ne yapabiliriz?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5"/>
            <p:cNvSpPr/>
            <p:nvPr/>
          </p:nvSpPr>
          <p:spPr>
            <a:xfrm>
              <a:off x="6592587" y="840215"/>
              <a:ext cx="713061" cy="71306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8627"/>
              </a:srgbClr>
            </a:solidFill>
            <a:ln w="12700" cap="flat" cmpd="sng">
              <a:solidFill>
                <a:srgbClr val="F7D5CB">
                  <a:alpha val="8862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55"/>
            <p:cNvSpPr txBox="1"/>
            <p:nvPr/>
          </p:nvSpPr>
          <p:spPr>
            <a:xfrm>
              <a:off x="6753026" y="840215"/>
              <a:ext cx="392183" cy="536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5"/>
            <p:cNvSpPr/>
            <p:nvPr/>
          </p:nvSpPr>
          <p:spPr>
            <a:xfrm>
              <a:off x="7204435" y="2136689"/>
              <a:ext cx="713061" cy="71306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BD6D4">
                <a:alpha val="88627"/>
              </a:srgbClr>
            </a:solidFill>
            <a:ln w="12700" cap="flat" cmpd="sng">
              <a:solidFill>
                <a:srgbClr val="EBD6D4">
                  <a:alpha val="8862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5"/>
            <p:cNvSpPr txBox="1"/>
            <p:nvPr/>
          </p:nvSpPr>
          <p:spPr>
            <a:xfrm>
              <a:off x="7364874" y="2136689"/>
              <a:ext cx="392183" cy="536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5"/>
            <p:cNvSpPr/>
            <p:nvPr/>
          </p:nvSpPr>
          <p:spPr>
            <a:xfrm>
              <a:off x="7807151" y="3433164"/>
              <a:ext cx="713061" cy="71306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FDFDF">
                <a:alpha val="88627"/>
              </a:srgbClr>
            </a:solidFill>
            <a:ln w="12700" cap="flat" cmpd="sng">
              <a:solidFill>
                <a:srgbClr val="DFDFDF">
                  <a:alpha val="8862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5"/>
            <p:cNvSpPr txBox="1"/>
            <p:nvPr/>
          </p:nvSpPr>
          <p:spPr>
            <a:xfrm>
              <a:off x="7967590" y="3433164"/>
              <a:ext cx="392183" cy="536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6"/>
          <p:cNvSpPr/>
          <p:nvPr/>
        </p:nvSpPr>
        <p:spPr>
          <a:xfrm>
            <a:off x="420950" y="148425"/>
            <a:ext cx="9546900" cy="5907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56"/>
          <p:cNvSpPr txBox="1">
            <a:spLocks noGrp="1"/>
          </p:cNvSpPr>
          <p:nvPr>
            <p:ph type="ctrTitle"/>
          </p:nvPr>
        </p:nvSpPr>
        <p:spPr>
          <a:xfrm>
            <a:off x="420950" y="148425"/>
            <a:ext cx="96189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400" i="0" u="none" strike="noStrike" cap="none">
                <a:solidFill>
                  <a:schemeClr val="dk1"/>
                </a:solidFill>
              </a:rPr>
              <a:t>5. </a:t>
            </a:r>
            <a:r>
              <a:rPr lang="tr-TR" sz="3400" u="none" strike="noStrike" cap="none"/>
              <a:t>Problemin Nedenlerini (Alt Problemleri) Araştırma</a:t>
            </a:r>
            <a:endParaRPr sz="34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56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591" name="Google Shape;591;p56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2" name="Google Shape;592;p56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593" name="Google Shape;593;p56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56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5" name="Google Shape;595;p56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6" name="Google Shape;596;p56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597" name="Google Shape;597;p56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56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99" name="Google Shape;599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0" name="Google Shape;600;p56"/>
          <p:cNvPicPr preferRelativeResize="0"/>
          <p:nvPr/>
        </p:nvPicPr>
        <p:blipFill rotWithShape="1">
          <a:blip r:embed="rId4">
            <a:alphaModFix/>
          </a:blip>
          <a:srcRect l="18962" r="19264"/>
          <a:stretch/>
        </p:blipFill>
        <p:spPr>
          <a:xfrm>
            <a:off x="213844" y="1542291"/>
            <a:ext cx="5780644" cy="3773418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6"/>
          <p:cNvSpPr txBox="1"/>
          <p:nvPr/>
        </p:nvSpPr>
        <p:spPr>
          <a:xfrm>
            <a:off x="6235525" y="4016155"/>
            <a:ext cx="6096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6"/>
          <p:cNvSpPr/>
          <p:nvPr/>
        </p:nvSpPr>
        <p:spPr>
          <a:xfrm>
            <a:off x="6235525" y="2885280"/>
            <a:ext cx="5780700" cy="545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6"/>
          <p:cNvSpPr txBox="1"/>
          <p:nvPr/>
        </p:nvSpPr>
        <p:spPr>
          <a:xfrm>
            <a:off x="7231225" y="2844450"/>
            <a:ext cx="33315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Neden ağaç diyagramı?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6"/>
          <p:cNvSpPr/>
          <p:nvPr/>
        </p:nvSpPr>
        <p:spPr>
          <a:xfrm>
            <a:off x="6235525" y="4658945"/>
            <a:ext cx="5780700" cy="545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6"/>
          <p:cNvSpPr txBox="1"/>
          <p:nvPr/>
        </p:nvSpPr>
        <p:spPr>
          <a:xfrm>
            <a:off x="6402175" y="4613225"/>
            <a:ext cx="54474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 disiplinler açısından düşünmelerini nasıl sağlarız?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7"/>
          <p:cNvSpPr/>
          <p:nvPr/>
        </p:nvSpPr>
        <p:spPr>
          <a:xfrm>
            <a:off x="442725" y="148425"/>
            <a:ext cx="6385500" cy="6063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2" name="Google Shape;612;p57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613" name="Google Shape;613;p57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4" name="Google Shape;614;p57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615" name="Google Shape;615;p57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57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7" name="Google Shape;617;p57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8" name="Google Shape;618;p57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619" name="Google Shape;619;p57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57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21" name="Google Shape;621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2" name="Google Shape;622;p57"/>
          <p:cNvSpPr txBox="1">
            <a:spLocks noGrp="1"/>
          </p:cNvSpPr>
          <p:nvPr>
            <p:ph type="ctrTitle"/>
          </p:nvPr>
        </p:nvSpPr>
        <p:spPr>
          <a:xfrm>
            <a:off x="442725" y="210274"/>
            <a:ext cx="671055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 dirty="0"/>
              <a:t>6</a:t>
            </a:r>
            <a:r>
              <a:rPr lang="tr-TR" sz="3500" i="0" u="none" strike="noStrike" cap="none" dirty="0">
                <a:solidFill>
                  <a:schemeClr val="dk1"/>
                </a:solidFill>
              </a:rPr>
              <a:t>. </a:t>
            </a:r>
            <a:r>
              <a:rPr lang="tr-TR" sz="3500" u="none" strike="noStrike" cap="none" dirty="0"/>
              <a:t>Olası Çözüm Yollarını Belirleme</a:t>
            </a:r>
            <a:endParaRPr sz="35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427" y="927472"/>
            <a:ext cx="9871068" cy="517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8"/>
          <p:cNvSpPr/>
          <p:nvPr/>
        </p:nvSpPr>
        <p:spPr>
          <a:xfrm>
            <a:off x="439950" y="148425"/>
            <a:ext cx="4228500" cy="6096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" name="Google Shape;629;p58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630" name="Google Shape;630;p58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58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632" name="Google Shape;632;p58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58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4" name="Google Shape;634;p58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5" name="Google Shape;635;p58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636" name="Google Shape;636;p58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58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38" name="Google Shape;638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9" name="Google Shape;639;p58"/>
          <p:cNvSpPr txBox="1">
            <a:spLocks noGrp="1"/>
          </p:cNvSpPr>
          <p:nvPr>
            <p:ph type="ctrTitle"/>
          </p:nvPr>
        </p:nvSpPr>
        <p:spPr>
          <a:xfrm>
            <a:off x="529048" y="212925"/>
            <a:ext cx="41394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3500" i="0" u="none" strike="noStrike" cap="none">
                <a:solidFill>
                  <a:schemeClr val="dk1"/>
                </a:solidFill>
              </a:rPr>
              <a:t>7. </a:t>
            </a:r>
            <a:r>
              <a:rPr lang="tr-TR" sz="3500" u="none" strike="noStrike" cap="none"/>
              <a:t>Çözümü Belirleme</a:t>
            </a:r>
            <a:endParaRPr sz="35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0" name="Google Shape;640;p58"/>
          <p:cNvGraphicFramePr/>
          <p:nvPr/>
        </p:nvGraphicFramePr>
        <p:xfrm>
          <a:off x="1375438" y="2863878"/>
          <a:ext cx="9441125" cy="2114200"/>
        </p:xfrm>
        <a:graphic>
          <a:graphicData uri="http://schemas.openxmlformats.org/drawingml/2006/table">
            <a:tbl>
              <a:tblPr bandRow="1">
                <a:gradFill>
                  <a:gsLst>
                    <a:gs pos="0">
                      <a:srgbClr val="9BCDFF"/>
                    </a:gs>
                    <a:gs pos="35000">
                      <a:srgbClr val="B8DCFF"/>
                    </a:gs>
                    <a:gs pos="100000">
                      <a:srgbClr val="E2F0FF"/>
                    </a:gs>
                  </a:gsLst>
                  <a:lin ang="16200000" scaled="0"/>
                </a:gradFill>
                <a:tableStyleId>{F80B77A6-AA04-47B0-952E-A102B7EEAE22}</a:tableStyleId>
              </a:tblPr>
              <a:tblGrid>
                <a:gridCol w="7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1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Sorun üzerindeki etkisi nasıl?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Etkisi yok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Etkili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Çok etkili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2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Uygulama kolaylığı nasıl?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Zor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Normal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Kolay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3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Uygulama süresi ne kadar?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Uzun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Normal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Kısa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4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1" u="none" strike="noStrike" cap="none"/>
                        <a:t>Maliyeti ne kadar?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Fazla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Normal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u="none" strike="noStrike" cap="none"/>
                        <a:t>Az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4425" marR="74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1" name="Google Shape;641;p58"/>
          <p:cNvSpPr txBox="1"/>
          <p:nvPr/>
        </p:nvSpPr>
        <p:spPr>
          <a:xfrm>
            <a:off x="1336300" y="1975475"/>
            <a:ext cx="9441000" cy="5232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Çözüme karar verirken en önemli kriter nedir?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9"/>
          <p:cNvSpPr/>
          <p:nvPr/>
        </p:nvSpPr>
        <p:spPr>
          <a:xfrm>
            <a:off x="455875" y="161075"/>
            <a:ext cx="6705000" cy="5826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7" name="Google Shape;647;p59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648" name="Google Shape;648;p59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9" name="Google Shape;649;p59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650" name="Google Shape;650;p59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59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2" name="Google Shape;652;p59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3" name="Google Shape;653;p59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654" name="Google Shape;654;p59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59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56" name="Google Shape;656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7" name="Google Shape;657;p59"/>
          <p:cNvSpPr txBox="1">
            <a:spLocks noGrp="1"/>
          </p:cNvSpPr>
          <p:nvPr>
            <p:ph type="ctrTitle"/>
          </p:nvPr>
        </p:nvSpPr>
        <p:spPr>
          <a:xfrm>
            <a:off x="536575" y="994563"/>
            <a:ext cx="8080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2500"/>
              <a:buNone/>
            </a:pPr>
            <a:br>
              <a:rPr lang="tr-TR" sz="3200" b="1"/>
            </a:br>
            <a:br>
              <a:rPr lang="tr-TR" sz="3200" b="1"/>
            </a:br>
            <a:br>
              <a:rPr lang="tr-TR" sz="3200" b="1"/>
            </a:br>
            <a:br>
              <a:rPr lang="tr-TR" sz="3200" b="1"/>
            </a:br>
            <a:r>
              <a:rPr lang="tr-TR" sz="3850"/>
              <a:t>8. Seçilen Çözüm Yolunu Uygulama</a:t>
            </a:r>
            <a:br>
              <a:rPr lang="tr-TR" sz="2200" b="1"/>
            </a:br>
            <a:br>
              <a:rPr lang="tr-TR" sz="2200" b="1"/>
            </a:b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9" descr="ÇOCUKLARDA PROBLEM ÇÖZME BECERİLERİNİ GELİŞTİRME YOLLARI - Bilsem Zek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9" descr="El Ve Bulmaca Ayrıntı. Sorun Çözüm Kavramı Düz Illüstrasyon. Stok Clipart |  Telifsiz | FreeImages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375" y="384514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59"/>
          <p:cNvSpPr/>
          <p:nvPr/>
        </p:nvSpPr>
        <p:spPr>
          <a:xfrm>
            <a:off x="3152316" y="2107781"/>
            <a:ext cx="5887500" cy="1737300"/>
          </a:xfrm>
          <a:prstGeom prst="rect">
            <a:avLst/>
          </a:prstGeom>
          <a:gradFill>
            <a:gsLst>
              <a:gs pos="0">
                <a:srgbClr val="93C571"/>
              </a:gs>
              <a:gs pos="100000">
                <a:srgbClr val="54793A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9"/>
          <p:cNvSpPr/>
          <p:nvPr/>
        </p:nvSpPr>
        <p:spPr>
          <a:xfrm>
            <a:off x="3364425" y="2246075"/>
            <a:ext cx="5675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Belirlenen çözümün uygulanması için yapılması gerekenler ayrıntılı bir şekilde, sırayla adım adım yazılır-algoritma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9837" y="2633663"/>
            <a:ext cx="28670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0"/>
          <p:cNvSpPr/>
          <p:nvPr/>
        </p:nvSpPr>
        <p:spPr>
          <a:xfrm>
            <a:off x="440000" y="164975"/>
            <a:ext cx="7140600" cy="5868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60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670" name="Google Shape;670;p60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1" name="Google Shape;671;p60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672" name="Google Shape;672;p60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60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4" name="Google Shape;674;p60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5" name="Google Shape;675;p60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676" name="Google Shape;676;p60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60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78" name="Google Shape;678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9" name="Google Shape;679;p60"/>
          <p:cNvSpPr txBox="1">
            <a:spLocks noGrp="1"/>
          </p:cNvSpPr>
          <p:nvPr>
            <p:ph type="ctrTitle"/>
          </p:nvPr>
        </p:nvSpPr>
        <p:spPr>
          <a:xfrm>
            <a:off x="516200" y="170963"/>
            <a:ext cx="71406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2500"/>
              <a:buNone/>
            </a:pPr>
            <a:br>
              <a:rPr lang="tr-TR" sz="3200"/>
            </a:br>
            <a:br>
              <a:rPr lang="tr-TR" sz="3200"/>
            </a:br>
            <a:br>
              <a:rPr lang="tr-TR" sz="3200"/>
            </a:br>
            <a:r>
              <a:rPr lang="tr-TR" sz="3850"/>
              <a:t>9</a:t>
            </a:r>
            <a:r>
              <a:rPr lang="tr-TR" sz="3850" i="0" u="none" strike="noStrike" cap="none">
                <a:solidFill>
                  <a:schemeClr val="dk1"/>
                </a:solidFill>
              </a:rPr>
              <a:t>. </a:t>
            </a:r>
            <a:r>
              <a:rPr lang="tr-TR" sz="3850" u="none" strike="noStrike" cap="none"/>
              <a:t>Uygulanan </a:t>
            </a:r>
            <a:r>
              <a:rPr lang="tr-TR" sz="3850"/>
              <a:t>Ç</a:t>
            </a:r>
            <a:r>
              <a:rPr lang="tr-TR" sz="3850" u="none" strike="noStrike" cap="none"/>
              <a:t>özümü Değerlendirme</a:t>
            </a:r>
            <a:endParaRPr sz="385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0"/>
          <p:cNvSpPr/>
          <p:nvPr/>
        </p:nvSpPr>
        <p:spPr>
          <a:xfrm>
            <a:off x="763653" y="2768203"/>
            <a:ext cx="2278200" cy="1580700"/>
          </a:xfrm>
          <a:prstGeom prst="wedgeEllipseCallout">
            <a:avLst>
              <a:gd name="adj1" fmla="val -29677"/>
              <a:gd name="adj2" fmla="val 84069"/>
            </a:avLst>
          </a:prstGeom>
          <a:solidFill>
            <a:srgbClr val="CCEA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Problemi çözdük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60"/>
          <p:cNvSpPr/>
          <p:nvPr/>
        </p:nvSpPr>
        <p:spPr>
          <a:xfrm>
            <a:off x="4586844" y="2725765"/>
            <a:ext cx="2900700" cy="1580700"/>
          </a:xfrm>
          <a:prstGeom prst="wedgeEllipseCallout">
            <a:avLst>
              <a:gd name="adj1" fmla="val 1311"/>
              <a:gd name="adj2" fmla="val 84069"/>
            </a:avLst>
          </a:prstGeom>
          <a:solidFill>
            <a:srgbClr val="F9D5C3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İyi iş çıkardık ☺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60"/>
          <p:cNvSpPr/>
          <p:nvPr/>
        </p:nvSpPr>
        <p:spPr>
          <a:xfrm>
            <a:off x="9032526" y="2725778"/>
            <a:ext cx="2278200" cy="1580700"/>
          </a:xfrm>
          <a:prstGeom prst="wedgeEllipseCallout">
            <a:avLst>
              <a:gd name="adj1" fmla="val 29507"/>
              <a:gd name="adj2" fmla="val 82108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Grupça harikaydık☺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60"/>
          <p:cNvSpPr txBox="1"/>
          <p:nvPr/>
        </p:nvSpPr>
        <p:spPr>
          <a:xfrm>
            <a:off x="2085974" y="1586608"/>
            <a:ext cx="8019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Uygulanan çözümü nasıl değerlendireceğiz?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0"/>
          <p:cNvSpPr/>
          <p:nvPr/>
        </p:nvSpPr>
        <p:spPr>
          <a:xfrm>
            <a:off x="4263100" y="5157350"/>
            <a:ext cx="3668100" cy="638100"/>
          </a:xfrm>
          <a:prstGeom prst="rect">
            <a:avLst/>
          </a:prstGeom>
          <a:gradFill>
            <a:gsLst>
              <a:gs pos="0">
                <a:srgbClr val="AEEAFD"/>
              </a:gs>
              <a:gs pos="100000">
                <a:srgbClr val="194652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60"/>
          <p:cNvSpPr txBox="1"/>
          <p:nvPr/>
        </p:nvSpPr>
        <p:spPr>
          <a:xfrm>
            <a:off x="4244775" y="5183888"/>
            <a:ext cx="3668100" cy="585000"/>
          </a:xfrm>
          <a:prstGeom prst="rect">
            <a:avLst/>
          </a:prstGeom>
          <a:noFill/>
          <a:ln>
            <a:noFill/>
          </a:ln>
          <a:effectLst>
            <a:outerShdw blurRad="57150" dist="57150" dir="6660000" algn="bl" rotWithShape="0">
              <a:srgbClr val="000000">
                <a:alpha val="6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tr-T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BİLİMSEL METOD!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"/>
          <p:cNvSpPr/>
          <p:nvPr/>
        </p:nvSpPr>
        <p:spPr>
          <a:xfrm>
            <a:off x="440000" y="149925"/>
            <a:ext cx="5382000" cy="5892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" name="Google Shape;691;p61"/>
          <p:cNvGrpSpPr/>
          <p:nvPr/>
        </p:nvGrpSpPr>
        <p:grpSpPr>
          <a:xfrm>
            <a:off x="0" y="148425"/>
            <a:ext cx="12194169" cy="6735519"/>
            <a:chOff x="0" y="148425"/>
            <a:chExt cx="12194169" cy="6735519"/>
          </a:xfrm>
        </p:grpSpPr>
        <p:sp>
          <p:nvSpPr>
            <p:cNvPr id="692" name="Google Shape;692;p61"/>
            <p:cNvSpPr/>
            <p:nvPr/>
          </p:nvSpPr>
          <p:spPr>
            <a:xfrm>
              <a:off x="11029269" y="57961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3" name="Google Shape;693;p61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694" name="Google Shape;694;p61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61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6" name="Google Shape;696;p61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7" name="Google Shape;697;p61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698" name="Google Shape;698;p61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61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00" name="Google Shape;700;p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24305" y="5852506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1" name="Google Shape;701;p61"/>
          <p:cNvSpPr txBox="1">
            <a:spLocks noGrp="1"/>
          </p:cNvSpPr>
          <p:nvPr>
            <p:ph type="ctrTitle"/>
          </p:nvPr>
        </p:nvSpPr>
        <p:spPr>
          <a:xfrm>
            <a:off x="521300" y="149922"/>
            <a:ext cx="5219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tr-TR" sz="3500"/>
              <a:t>10. Çözümün Genellemesi</a:t>
            </a:r>
            <a:endParaRPr sz="35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1"/>
          <p:cNvSpPr/>
          <p:nvPr/>
        </p:nvSpPr>
        <p:spPr>
          <a:xfrm>
            <a:off x="2365035" y="2247954"/>
            <a:ext cx="7916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61"/>
          <p:cNvGrpSpPr/>
          <p:nvPr/>
        </p:nvGrpSpPr>
        <p:grpSpPr>
          <a:xfrm>
            <a:off x="3008680" y="801182"/>
            <a:ext cx="5381985" cy="4950636"/>
            <a:chOff x="2256567" y="677103"/>
            <a:chExt cx="4036590" cy="3713070"/>
          </a:xfrm>
        </p:grpSpPr>
        <p:sp>
          <p:nvSpPr>
            <p:cNvPr id="704" name="Google Shape;704;p61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AEEA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1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AEEA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1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AEEA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1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AEEAFD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1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AEEA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1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AEEA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61"/>
          <p:cNvGrpSpPr/>
          <p:nvPr/>
        </p:nvGrpSpPr>
        <p:grpSpPr>
          <a:xfrm>
            <a:off x="5929351" y="1636732"/>
            <a:ext cx="4069766" cy="3936043"/>
            <a:chOff x="4447194" y="1815766"/>
            <a:chExt cx="2440200" cy="2440200"/>
          </a:xfrm>
        </p:grpSpPr>
        <p:sp>
          <p:nvSpPr>
            <p:cNvPr id="711" name="Google Shape;711;p61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43A6BD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1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tr-T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Uyguladığımız ve sonuçlarını değerlendirdiğimiz çözümü başka hangi problemlerin çözümü için kullanabilirim?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3" name="Google Shape;713;p61"/>
          <p:cNvGrpSpPr/>
          <p:nvPr/>
        </p:nvGrpSpPr>
        <p:grpSpPr>
          <a:xfrm>
            <a:off x="4755799" y="1730425"/>
            <a:ext cx="1898353" cy="1898353"/>
            <a:chOff x="3490737" y="1374053"/>
            <a:chExt cx="1423800" cy="1423800"/>
          </a:xfrm>
        </p:grpSpPr>
        <p:sp>
          <p:nvSpPr>
            <p:cNvPr id="714" name="Google Shape;714;p61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43A6BD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1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2"/>
          <p:cNvSpPr/>
          <p:nvPr/>
        </p:nvSpPr>
        <p:spPr>
          <a:xfrm>
            <a:off x="425900" y="148425"/>
            <a:ext cx="2144700" cy="588600"/>
          </a:xfrm>
          <a:prstGeom prst="rect">
            <a:avLst/>
          </a:prstGeom>
          <a:solidFill>
            <a:srgbClr val="F7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1" name="Google Shape;721;p62"/>
          <p:cNvGrpSpPr/>
          <p:nvPr/>
        </p:nvGrpSpPr>
        <p:grpSpPr>
          <a:xfrm>
            <a:off x="0" y="148425"/>
            <a:ext cx="12194169" cy="6735519"/>
            <a:chOff x="0" y="148425"/>
            <a:chExt cx="12194169" cy="6735519"/>
          </a:xfrm>
        </p:grpSpPr>
        <p:sp>
          <p:nvSpPr>
            <p:cNvPr id="722" name="Google Shape;722;p62"/>
            <p:cNvSpPr/>
            <p:nvPr/>
          </p:nvSpPr>
          <p:spPr>
            <a:xfrm>
              <a:off x="11029269" y="57961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3" name="Google Shape;723;p62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724" name="Google Shape;724;p62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62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6" name="Google Shape;726;p62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7" name="Google Shape;727;p62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728" name="Google Shape;728;p62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62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30" name="Google Shape;730;p6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1" name="Google Shape;731;p62"/>
          <p:cNvSpPr txBox="1"/>
          <p:nvPr/>
        </p:nvSpPr>
        <p:spPr>
          <a:xfrm>
            <a:off x="1489075" y="2022685"/>
            <a:ext cx="9213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2"/>
              <a:buFont typeface="Gill Sans"/>
              <a:buNone/>
            </a:pPr>
            <a:r>
              <a:rPr lang="tr-T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BİLİMSEL ÇALIŞMA RAPORU ÖRNEKLERİ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2"/>
              <a:buFont typeface="Gill Sans"/>
              <a:buNone/>
            </a:pP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2"/>
              <a:buFont typeface="Gill Sans"/>
              <a:buNone/>
            </a:pPr>
            <a:r>
              <a:rPr lang="tr-T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 Yıllık Planda</a:t>
            </a:r>
            <a:r>
              <a:rPr lang="tr-TR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Çözme Bölümünün Yazılması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2"/>
              <a:buFont typeface="Gill Sans"/>
              <a:buNone/>
            </a:pPr>
            <a:r>
              <a:rPr lang="tr-T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2"/>
              <a:buFont typeface="Gill Sans"/>
              <a:buNone/>
            </a:pPr>
            <a:r>
              <a:rPr lang="tr-TR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Sözlü Geri Bildirim Verilmesi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2"/>
          <p:cNvSpPr txBox="1">
            <a:spLocks noGrp="1"/>
          </p:cNvSpPr>
          <p:nvPr>
            <p:ph type="ctrTitle"/>
          </p:nvPr>
        </p:nvSpPr>
        <p:spPr>
          <a:xfrm>
            <a:off x="502102" y="170175"/>
            <a:ext cx="19458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3500" i="0" u="none" strike="noStrike" cap="none">
                <a:solidFill>
                  <a:srgbClr val="000000"/>
                </a:solidFill>
              </a:rPr>
              <a:t>Sıra Siz</a:t>
            </a:r>
            <a:r>
              <a:rPr lang="tr-TR" sz="3500">
                <a:solidFill>
                  <a:srgbClr val="000000"/>
                </a:solidFill>
              </a:rPr>
              <a:t>de</a:t>
            </a:r>
            <a:endParaRPr sz="35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9c6fc4dbc_0_0"/>
          <p:cNvSpPr txBox="1"/>
          <p:nvPr/>
        </p:nvSpPr>
        <p:spPr>
          <a:xfrm>
            <a:off x="439225" y="145875"/>
            <a:ext cx="44280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ile Öğrenme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289c6fc4db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2730" y="6151277"/>
            <a:ext cx="811670" cy="811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89c6fc4dbc_0_0"/>
          <p:cNvSpPr/>
          <p:nvPr/>
        </p:nvSpPr>
        <p:spPr>
          <a:xfrm>
            <a:off x="7535273" y="2440380"/>
            <a:ext cx="499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g289c6fc4dbc_0_0"/>
          <p:cNvGrpSpPr/>
          <p:nvPr/>
        </p:nvGrpSpPr>
        <p:grpSpPr>
          <a:xfrm>
            <a:off x="0" y="145869"/>
            <a:ext cx="12194169" cy="6709630"/>
            <a:chOff x="0" y="148425"/>
            <a:chExt cx="12194169" cy="6709630"/>
          </a:xfrm>
        </p:grpSpPr>
        <p:sp>
          <p:nvSpPr>
            <p:cNvPr id="135" name="Google Shape;135;g289c6fc4dbc_0_0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g289c6fc4dbc_0_0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137" name="Google Shape;137;g289c6fc4dbc_0_0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g289c6fc4dbc_0_0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" name="Google Shape;139;g289c6fc4dbc_0_0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" name="Google Shape;140;g289c6fc4dbc_0_0"/>
            <p:cNvGrpSpPr/>
            <p:nvPr/>
          </p:nvGrpSpPr>
          <p:grpSpPr>
            <a:xfrm flipH="1">
              <a:off x="11292815" y="148425"/>
              <a:ext cx="889460" cy="590700"/>
              <a:chOff x="0" y="148425"/>
              <a:chExt cx="193584" cy="590700"/>
            </a:xfrm>
          </p:grpSpPr>
          <p:sp>
            <p:nvSpPr>
              <p:cNvPr id="141" name="Google Shape;141;g289c6fc4dbc_0_0"/>
              <p:cNvSpPr/>
              <p:nvPr/>
            </p:nvSpPr>
            <p:spPr>
              <a:xfrm>
                <a:off x="0" y="148425"/>
                <a:ext cx="165000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g289c6fc4dbc_0_0"/>
              <p:cNvSpPr/>
              <p:nvPr/>
            </p:nvSpPr>
            <p:spPr>
              <a:xfrm>
                <a:off x="174384" y="148425"/>
                <a:ext cx="192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" name="Google Shape;143;g289c6fc4dbc_0_0"/>
          <p:cNvSpPr txBox="1"/>
          <p:nvPr/>
        </p:nvSpPr>
        <p:spPr>
          <a:xfrm>
            <a:off x="3616325" y="1974450"/>
            <a:ext cx="4716900" cy="4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tr-TR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Bilmek nedir? </a:t>
            </a: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-TR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Bilmek, bugün 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-TR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 anlama geliyor?</a:t>
            </a:r>
            <a:br>
              <a:rPr lang="tr-TR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Bilmek 50 yıl sonra ne anlama gelecek?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r-T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 nedir?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89c6fc4db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468" y="5877860"/>
            <a:ext cx="932659" cy="9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g289c6fc4dbc_0_260"/>
          <p:cNvGrpSpPr/>
          <p:nvPr/>
        </p:nvGrpSpPr>
        <p:grpSpPr>
          <a:xfrm>
            <a:off x="3136014" y="1105372"/>
            <a:ext cx="5779718" cy="4924617"/>
            <a:chOff x="1348171" y="-105600"/>
            <a:chExt cx="5657516" cy="5844549"/>
          </a:xfrm>
        </p:grpSpPr>
        <p:sp>
          <p:nvSpPr>
            <p:cNvPr id="151" name="Google Shape;151;g289c6fc4dbc_0_260"/>
            <p:cNvSpPr/>
            <p:nvPr/>
          </p:nvSpPr>
          <p:spPr>
            <a:xfrm>
              <a:off x="3299897" y="2096214"/>
              <a:ext cx="1754100" cy="14409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289c6fc4dbc_0_260"/>
            <p:cNvSpPr txBox="1"/>
            <p:nvPr/>
          </p:nvSpPr>
          <p:spPr>
            <a:xfrm>
              <a:off x="3556786" y="2307234"/>
              <a:ext cx="1240500" cy="10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Problem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g289c6fc4dbc_0_260"/>
            <p:cNvSpPr/>
            <p:nvPr/>
          </p:nvSpPr>
          <p:spPr>
            <a:xfrm>
              <a:off x="3144329" y="-105600"/>
              <a:ext cx="2065200" cy="1696500"/>
            </a:xfrm>
            <a:prstGeom prst="ellipse">
              <a:avLst/>
            </a:prstGeom>
            <a:solidFill>
              <a:srgbClr val="3D3DB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289c6fc4dbc_0_260"/>
            <p:cNvSpPr txBox="1"/>
            <p:nvPr/>
          </p:nvSpPr>
          <p:spPr>
            <a:xfrm>
              <a:off x="3446783" y="142849"/>
              <a:ext cx="14604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Belirsizlik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g289c6fc4dbc_0_260"/>
            <p:cNvSpPr/>
            <p:nvPr/>
          </p:nvSpPr>
          <p:spPr>
            <a:xfrm>
              <a:off x="4940487" y="931412"/>
              <a:ext cx="2065200" cy="1696500"/>
            </a:xfrm>
            <a:prstGeom prst="ellipse">
              <a:avLst/>
            </a:prstGeom>
            <a:solidFill>
              <a:srgbClr val="A5A5A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89c6fc4dbc_0_260"/>
            <p:cNvSpPr txBox="1"/>
            <p:nvPr/>
          </p:nvSpPr>
          <p:spPr>
            <a:xfrm>
              <a:off x="5242941" y="1179861"/>
              <a:ext cx="14604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Anlaşılmayan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289c6fc4dbc_0_260"/>
            <p:cNvSpPr/>
            <p:nvPr/>
          </p:nvSpPr>
          <p:spPr>
            <a:xfrm>
              <a:off x="4940487" y="3005436"/>
              <a:ext cx="2065200" cy="1696500"/>
            </a:xfrm>
            <a:prstGeom prst="ellipse">
              <a:avLst/>
            </a:prstGeom>
            <a:solidFill>
              <a:schemeClr val="dk2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289c6fc4dbc_0_260"/>
            <p:cNvSpPr txBox="1"/>
            <p:nvPr/>
          </p:nvSpPr>
          <p:spPr>
            <a:xfrm>
              <a:off x="5242941" y="3253885"/>
              <a:ext cx="14604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Bilinmeyen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g289c6fc4dbc_0_260"/>
            <p:cNvSpPr/>
            <p:nvPr/>
          </p:nvSpPr>
          <p:spPr>
            <a:xfrm>
              <a:off x="3144329" y="4042449"/>
              <a:ext cx="2065200" cy="16965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89c6fc4dbc_0_260"/>
            <p:cNvSpPr txBox="1"/>
            <p:nvPr/>
          </p:nvSpPr>
          <p:spPr>
            <a:xfrm>
              <a:off x="3446783" y="4290898"/>
              <a:ext cx="14604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Kafa karıştıran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g289c6fc4dbc_0_260"/>
            <p:cNvSpPr/>
            <p:nvPr/>
          </p:nvSpPr>
          <p:spPr>
            <a:xfrm>
              <a:off x="1348171" y="3005436"/>
              <a:ext cx="2065200" cy="1696500"/>
            </a:xfrm>
            <a:prstGeom prst="ellipse">
              <a:avLst/>
            </a:prstGeom>
            <a:solidFill>
              <a:srgbClr val="96C3EC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89c6fc4dbc_0_260"/>
            <p:cNvSpPr txBox="1"/>
            <p:nvPr/>
          </p:nvSpPr>
          <p:spPr>
            <a:xfrm>
              <a:off x="1650625" y="3253885"/>
              <a:ext cx="14604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Engel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289c6fc4dbc_0_260"/>
            <p:cNvSpPr/>
            <p:nvPr/>
          </p:nvSpPr>
          <p:spPr>
            <a:xfrm>
              <a:off x="1348171" y="931412"/>
              <a:ext cx="2065200" cy="1696500"/>
            </a:xfrm>
            <a:prstGeom prst="ellipse">
              <a:avLst/>
            </a:prstGeom>
            <a:solidFill>
              <a:srgbClr val="1C458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89c6fc4dbc_0_260"/>
            <p:cNvSpPr txBox="1"/>
            <p:nvPr/>
          </p:nvSpPr>
          <p:spPr>
            <a:xfrm>
              <a:off x="1650625" y="1179861"/>
              <a:ext cx="14604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Zorluk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g289c6fc4dbc_0_260"/>
          <p:cNvSpPr txBox="1"/>
          <p:nvPr/>
        </p:nvSpPr>
        <p:spPr>
          <a:xfrm>
            <a:off x="494450" y="148375"/>
            <a:ext cx="44016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ile</a:t>
            </a:r>
            <a:r>
              <a:rPr lang="tr-T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Öğrenme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89c6fc4dbc_0_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2730" y="6151277"/>
            <a:ext cx="811670" cy="811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89c6fc4dbc_0_260"/>
          <p:cNvSpPr/>
          <p:nvPr/>
        </p:nvSpPr>
        <p:spPr>
          <a:xfrm>
            <a:off x="7535273" y="2440380"/>
            <a:ext cx="499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g289c6fc4dbc_0_260"/>
          <p:cNvGrpSpPr/>
          <p:nvPr/>
        </p:nvGrpSpPr>
        <p:grpSpPr>
          <a:xfrm>
            <a:off x="46138" y="148382"/>
            <a:ext cx="12194169" cy="6709630"/>
            <a:chOff x="0" y="148425"/>
            <a:chExt cx="12194169" cy="6709630"/>
          </a:xfrm>
        </p:grpSpPr>
        <p:sp>
          <p:nvSpPr>
            <p:cNvPr id="169" name="Google Shape;169;g289c6fc4dbc_0_260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g289c6fc4dbc_0_260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171" name="Google Shape;171;g289c6fc4dbc_0_260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g289c6fc4dbc_0_260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g289c6fc4dbc_0_260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Google Shape;174;g289c6fc4dbc_0_260"/>
            <p:cNvGrpSpPr/>
            <p:nvPr/>
          </p:nvGrpSpPr>
          <p:grpSpPr>
            <a:xfrm flipH="1">
              <a:off x="11292815" y="148425"/>
              <a:ext cx="889460" cy="590700"/>
              <a:chOff x="0" y="148425"/>
              <a:chExt cx="193584" cy="590700"/>
            </a:xfrm>
          </p:grpSpPr>
          <p:sp>
            <p:nvSpPr>
              <p:cNvPr id="175" name="Google Shape;175;g289c6fc4dbc_0_260"/>
              <p:cNvSpPr/>
              <p:nvPr/>
            </p:nvSpPr>
            <p:spPr>
              <a:xfrm>
                <a:off x="0" y="148425"/>
                <a:ext cx="165000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g289c6fc4dbc_0_260"/>
              <p:cNvSpPr/>
              <p:nvPr/>
            </p:nvSpPr>
            <p:spPr>
              <a:xfrm>
                <a:off x="174384" y="148425"/>
                <a:ext cx="192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7" name="Google Shape;177;g289c6fc4dbc_0_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1793" y="5849110"/>
            <a:ext cx="932659" cy="9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9c6fc4dbc_0_266"/>
          <p:cNvSpPr txBox="1"/>
          <p:nvPr/>
        </p:nvSpPr>
        <p:spPr>
          <a:xfrm>
            <a:off x="453675" y="222075"/>
            <a:ext cx="44973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ile</a:t>
            </a:r>
            <a:r>
              <a:rPr lang="tr-T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Öğrenme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89c6fc4dbc_0_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g289c6fc4dbc_0_266"/>
          <p:cNvGrpSpPr/>
          <p:nvPr/>
        </p:nvGrpSpPr>
        <p:grpSpPr>
          <a:xfrm>
            <a:off x="0" y="222069"/>
            <a:ext cx="12194169" cy="6709630"/>
            <a:chOff x="0" y="148425"/>
            <a:chExt cx="12194169" cy="6709630"/>
          </a:xfrm>
        </p:grpSpPr>
        <p:sp>
          <p:nvSpPr>
            <p:cNvPr id="185" name="Google Shape;185;g289c6fc4dbc_0_266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g289c6fc4dbc_0_266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187" name="Google Shape;187;g289c6fc4dbc_0_266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g289c6fc4dbc_0_266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g289c6fc4dbc_0_266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g289c6fc4dbc_0_266"/>
            <p:cNvGrpSpPr/>
            <p:nvPr/>
          </p:nvGrpSpPr>
          <p:grpSpPr>
            <a:xfrm flipH="1">
              <a:off x="11292815" y="148425"/>
              <a:ext cx="889460" cy="590700"/>
              <a:chOff x="0" y="148425"/>
              <a:chExt cx="193584" cy="590700"/>
            </a:xfrm>
          </p:grpSpPr>
          <p:sp>
            <p:nvSpPr>
              <p:cNvPr id="191" name="Google Shape;191;g289c6fc4dbc_0_266"/>
              <p:cNvSpPr/>
              <p:nvPr/>
            </p:nvSpPr>
            <p:spPr>
              <a:xfrm>
                <a:off x="0" y="148425"/>
                <a:ext cx="165000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g289c6fc4dbc_0_266"/>
              <p:cNvSpPr/>
              <p:nvPr/>
            </p:nvSpPr>
            <p:spPr>
              <a:xfrm>
                <a:off x="174384" y="148425"/>
                <a:ext cx="192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3" name="Google Shape;193;g289c6fc4dbc_0_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468" y="5877860"/>
            <a:ext cx="932659" cy="9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89c6fc4dbc_0_266"/>
          <p:cNvSpPr txBox="1"/>
          <p:nvPr/>
        </p:nvSpPr>
        <p:spPr>
          <a:xfrm>
            <a:off x="3342836" y="2388438"/>
            <a:ext cx="56865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Öğrencilerimiz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olduğunda / ne olmadığında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öğrenme için motive oluyorlar ?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/>
          <p:nvPr/>
        </p:nvSpPr>
        <p:spPr>
          <a:xfrm>
            <a:off x="4241262" y="1446137"/>
            <a:ext cx="3357155" cy="729956"/>
          </a:xfrm>
          <a:prstGeom prst="rect">
            <a:avLst/>
          </a:prstGeom>
          <a:solidFill>
            <a:srgbClr val="F79D2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1"/>
          <p:cNvSpPr txBox="1"/>
          <p:nvPr/>
        </p:nvSpPr>
        <p:spPr>
          <a:xfrm>
            <a:off x="439225" y="145875"/>
            <a:ext cx="43458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ile</a:t>
            </a:r>
            <a:r>
              <a:rPr lang="tr-T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Öğrenme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1"/>
          <p:cNvSpPr txBox="1"/>
          <p:nvPr/>
        </p:nvSpPr>
        <p:spPr>
          <a:xfrm>
            <a:off x="1613974" y="2765737"/>
            <a:ext cx="861173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gün sürekli olarak, çözümsüz problemler şeklinde gizlenmiş bir dizi muhteşem fırsatla karşılaşmaktayız.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W.Gardner’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1"/>
          <p:cNvSpPr/>
          <p:nvPr/>
        </p:nvSpPr>
        <p:spPr>
          <a:xfrm>
            <a:off x="3599847" y="1549518"/>
            <a:ext cx="499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Neden problem?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41"/>
          <p:cNvGrpSpPr/>
          <p:nvPr/>
        </p:nvGrpSpPr>
        <p:grpSpPr>
          <a:xfrm>
            <a:off x="0" y="145869"/>
            <a:ext cx="12194169" cy="6709630"/>
            <a:chOff x="0" y="148425"/>
            <a:chExt cx="12194169" cy="6709630"/>
          </a:xfrm>
        </p:grpSpPr>
        <p:sp>
          <p:nvSpPr>
            <p:cNvPr id="205" name="Google Shape;205;p41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" name="Google Shape;206;p41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207" name="Google Shape;207;p41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1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41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41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211" name="Google Shape;211;p41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1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3" name="Google Shape;21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468" y="5877860"/>
            <a:ext cx="932659" cy="9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 txBox="1"/>
          <p:nvPr/>
        </p:nvSpPr>
        <p:spPr>
          <a:xfrm>
            <a:off x="451750" y="145875"/>
            <a:ext cx="43560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ile</a:t>
            </a:r>
            <a:r>
              <a:rPr lang="tr-T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Öğrenme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42"/>
          <p:cNvGrpSpPr/>
          <p:nvPr/>
        </p:nvGrpSpPr>
        <p:grpSpPr>
          <a:xfrm>
            <a:off x="0" y="145869"/>
            <a:ext cx="12194169" cy="6709630"/>
            <a:chOff x="0" y="148425"/>
            <a:chExt cx="12194169" cy="6709630"/>
          </a:xfrm>
        </p:grpSpPr>
        <p:sp>
          <p:nvSpPr>
            <p:cNvPr id="221" name="Google Shape;221;p42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42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223" name="Google Shape;223;p42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2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" name="Google Shape;225;p42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" name="Google Shape;226;p42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227" name="Google Shape;227;p42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42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9" name="Google Shape;229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42"/>
          <p:cNvGrpSpPr/>
          <p:nvPr/>
        </p:nvGrpSpPr>
        <p:grpSpPr>
          <a:xfrm>
            <a:off x="3733555" y="1571137"/>
            <a:ext cx="4724890" cy="3587372"/>
            <a:chOff x="6886889" y="1624075"/>
            <a:chExt cx="4724890" cy="3587372"/>
          </a:xfrm>
        </p:grpSpPr>
        <p:grpSp>
          <p:nvGrpSpPr>
            <p:cNvPr id="231" name="Google Shape;231;p42"/>
            <p:cNvGrpSpPr/>
            <p:nvPr/>
          </p:nvGrpSpPr>
          <p:grpSpPr>
            <a:xfrm>
              <a:off x="6886889" y="1624075"/>
              <a:ext cx="4724890" cy="3587372"/>
              <a:chOff x="3884248" y="1629752"/>
              <a:chExt cx="4724890" cy="3587372"/>
            </a:xfrm>
          </p:grpSpPr>
          <p:grpSp>
            <p:nvGrpSpPr>
              <p:cNvPr id="232" name="Google Shape;232;p42"/>
              <p:cNvGrpSpPr/>
              <p:nvPr/>
            </p:nvGrpSpPr>
            <p:grpSpPr>
              <a:xfrm>
                <a:off x="3884248" y="1629752"/>
                <a:ext cx="4724890" cy="3587372"/>
                <a:chOff x="3884248" y="1629752"/>
                <a:chExt cx="4724890" cy="3587372"/>
              </a:xfrm>
            </p:grpSpPr>
            <p:grpSp>
              <p:nvGrpSpPr>
                <p:cNvPr id="233" name="Google Shape;233;p42"/>
                <p:cNvGrpSpPr/>
                <p:nvPr/>
              </p:nvGrpSpPr>
              <p:grpSpPr>
                <a:xfrm>
                  <a:off x="3884248" y="1629752"/>
                  <a:ext cx="4724890" cy="3587372"/>
                  <a:chOff x="3884248" y="1629752"/>
                  <a:chExt cx="4724890" cy="3587372"/>
                </a:xfrm>
              </p:grpSpPr>
              <p:sp>
                <p:nvSpPr>
                  <p:cNvPr id="234" name="Google Shape;234;p42"/>
                  <p:cNvSpPr/>
                  <p:nvPr/>
                </p:nvSpPr>
                <p:spPr>
                  <a:xfrm>
                    <a:off x="7831312" y="1629752"/>
                    <a:ext cx="777826" cy="777826"/>
                  </a:xfrm>
                  <a:prstGeom prst="ellipse">
                    <a:avLst/>
                  </a:prstGeom>
                  <a:solidFill>
                    <a:srgbClr val="43A6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42"/>
                  <p:cNvSpPr/>
                  <p:nvPr/>
                </p:nvSpPr>
                <p:spPr>
                  <a:xfrm>
                    <a:off x="7831312" y="3020372"/>
                    <a:ext cx="777826" cy="777826"/>
                  </a:xfrm>
                  <a:prstGeom prst="ellipse">
                    <a:avLst/>
                  </a:prstGeom>
                  <a:solidFill>
                    <a:srgbClr val="43A6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42"/>
                  <p:cNvSpPr/>
                  <p:nvPr/>
                </p:nvSpPr>
                <p:spPr>
                  <a:xfrm>
                    <a:off x="7831312" y="4439298"/>
                    <a:ext cx="777826" cy="777826"/>
                  </a:xfrm>
                  <a:prstGeom prst="ellipse">
                    <a:avLst/>
                  </a:prstGeom>
                  <a:solidFill>
                    <a:srgbClr val="43A6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p42"/>
                  <p:cNvSpPr/>
                  <p:nvPr/>
                </p:nvSpPr>
                <p:spPr>
                  <a:xfrm>
                    <a:off x="3884248" y="1638060"/>
                    <a:ext cx="777826" cy="777826"/>
                  </a:xfrm>
                  <a:prstGeom prst="ellipse">
                    <a:avLst/>
                  </a:prstGeom>
                  <a:solidFill>
                    <a:srgbClr val="43A6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p42"/>
                  <p:cNvSpPr/>
                  <p:nvPr/>
                </p:nvSpPr>
                <p:spPr>
                  <a:xfrm>
                    <a:off x="3884248" y="3006286"/>
                    <a:ext cx="777826" cy="777826"/>
                  </a:xfrm>
                  <a:prstGeom prst="ellipse">
                    <a:avLst/>
                  </a:prstGeom>
                  <a:solidFill>
                    <a:srgbClr val="43A6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239;p42"/>
                  <p:cNvSpPr/>
                  <p:nvPr/>
                </p:nvSpPr>
                <p:spPr>
                  <a:xfrm>
                    <a:off x="3884248" y="4402814"/>
                    <a:ext cx="777826" cy="777826"/>
                  </a:xfrm>
                  <a:prstGeom prst="ellipse">
                    <a:avLst/>
                  </a:prstGeom>
                  <a:solidFill>
                    <a:srgbClr val="43A6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40" name="Google Shape;240;p42"/>
                  <p:cNvGrpSpPr/>
                  <p:nvPr/>
                </p:nvGrpSpPr>
                <p:grpSpPr>
                  <a:xfrm>
                    <a:off x="5412020" y="2560492"/>
                    <a:ext cx="1669625" cy="1669625"/>
                    <a:chOff x="3795573" y="2940445"/>
                    <a:chExt cx="1512300" cy="1512300"/>
                  </a:xfrm>
                </p:grpSpPr>
                <p:sp>
                  <p:nvSpPr>
                    <p:cNvPr id="241" name="Google Shape;241;p42"/>
                    <p:cNvSpPr/>
                    <p:nvPr/>
                  </p:nvSpPr>
                  <p:spPr>
                    <a:xfrm>
                      <a:off x="3897540" y="3036773"/>
                      <a:ext cx="1332148" cy="1332148"/>
                    </a:xfrm>
                    <a:prstGeom prst="ellipse">
                      <a:avLst/>
                    </a:prstGeom>
                    <a:solidFill>
                      <a:srgbClr val="43A6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27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2" name="Google Shape;242;p42"/>
                    <p:cNvSpPr/>
                    <p:nvPr/>
                  </p:nvSpPr>
                  <p:spPr>
                    <a:xfrm>
                      <a:off x="3795573" y="2940445"/>
                      <a:ext cx="1512300" cy="1512300"/>
                    </a:xfrm>
                    <a:prstGeom prst="ellipse">
                      <a:avLst/>
                    </a:prstGeom>
                    <a:noFill/>
                    <a:ln w="15875" cap="flat" cmpd="sng">
                      <a:solidFill>
                        <a:schemeClr val="accent6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27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cxnSp>
              <p:nvCxnSpPr>
                <p:cNvPr id="243" name="Google Shape;243;p42"/>
                <p:cNvCxnSpPr>
                  <a:stCxn id="237" idx="6"/>
                  <a:endCxn id="242" idx="1"/>
                </p:cNvCxnSpPr>
                <p:nvPr/>
              </p:nvCxnSpPr>
              <p:spPr>
                <a:xfrm>
                  <a:off x="4662074" y="2026973"/>
                  <a:ext cx="994500" cy="777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4" name="Google Shape;244;p42"/>
                <p:cNvCxnSpPr>
                  <a:stCxn id="238" idx="6"/>
                  <a:endCxn id="242" idx="2"/>
                </p:cNvCxnSpPr>
                <p:nvPr/>
              </p:nvCxnSpPr>
              <p:spPr>
                <a:xfrm>
                  <a:off x="4662074" y="3395199"/>
                  <a:ext cx="75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5" name="Google Shape;245;p42"/>
                <p:cNvCxnSpPr>
                  <a:stCxn id="239" idx="6"/>
                  <a:endCxn id="242" idx="3"/>
                </p:cNvCxnSpPr>
                <p:nvPr/>
              </p:nvCxnSpPr>
              <p:spPr>
                <a:xfrm rot="10800000" flipH="1">
                  <a:off x="4662074" y="3985627"/>
                  <a:ext cx="994500" cy="806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6" name="Google Shape;246;p42"/>
                <p:cNvCxnSpPr>
                  <a:stCxn id="236" idx="2"/>
                  <a:endCxn id="242" idx="5"/>
                </p:cNvCxnSpPr>
                <p:nvPr/>
              </p:nvCxnSpPr>
              <p:spPr>
                <a:xfrm rot="10800000">
                  <a:off x="6837112" y="3985511"/>
                  <a:ext cx="994200" cy="842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7" name="Google Shape;247;p42"/>
                <p:cNvCxnSpPr>
                  <a:stCxn id="235" idx="2"/>
                  <a:endCxn id="242" idx="6"/>
                </p:cNvCxnSpPr>
                <p:nvPr/>
              </p:nvCxnSpPr>
              <p:spPr>
                <a:xfrm rot="10800000">
                  <a:off x="7081612" y="3395185"/>
                  <a:ext cx="749700" cy="14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8" name="Google Shape;248;p42"/>
                <p:cNvCxnSpPr>
                  <a:stCxn id="234" idx="2"/>
                  <a:endCxn id="242" idx="7"/>
                </p:cNvCxnSpPr>
                <p:nvPr/>
              </p:nvCxnSpPr>
              <p:spPr>
                <a:xfrm flipH="1">
                  <a:off x="6837112" y="2018665"/>
                  <a:ext cx="994200" cy="78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249" name="Google Shape;249;p42"/>
                <p:cNvSpPr txBox="1"/>
                <p:nvPr/>
              </p:nvSpPr>
              <p:spPr>
                <a:xfrm>
                  <a:off x="5559894" y="2924654"/>
                  <a:ext cx="1431000" cy="92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tr-TR" sz="1800" b="1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PROBLEM İLE ÖĞRENME</a:t>
                  </a:r>
                  <a:endParaRPr sz="18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0" name="Google Shape;250;p42"/>
              <p:cNvSpPr/>
              <p:nvPr/>
            </p:nvSpPr>
            <p:spPr>
              <a:xfrm>
                <a:off x="4119814" y="1865054"/>
                <a:ext cx="318434" cy="318434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 extrusionOk="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42"/>
              <p:cNvSpPr/>
              <p:nvPr/>
            </p:nvSpPr>
            <p:spPr>
              <a:xfrm>
                <a:off x="8022574" y="3213792"/>
                <a:ext cx="407618" cy="407618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 extrusionOk="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42"/>
              <p:cNvSpPr/>
              <p:nvPr/>
            </p:nvSpPr>
            <p:spPr>
              <a:xfrm>
                <a:off x="8008700" y="4713834"/>
                <a:ext cx="449662" cy="228752"/>
              </a:xfrm>
              <a:custGeom>
                <a:avLst/>
                <a:gdLst/>
                <a:ahLst/>
                <a:cxnLst/>
                <a:rect l="l" t="t" r="r" b="b"/>
                <a:pathLst>
                  <a:path w="3261500" h="1659188" extrusionOk="0">
                    <a:moveTo>
                      <a:pt x="121102" y="1436888"/>
                    </a:moveTo>
                    <a:lnTo>
                      <a:pt x="3045452" y="1436888"/>
                    </a:lnTo>
                    <a:cubicBezTo>
                      <a:pt x="3001437" y="1508238"/>
                      <a:pt x="2956882" y="1580993"/>
                      <a:pt x="2918729" y="1659188"/>
                    </a:cubicBezTo>
                    <a:lnTo>
                      <a:pt x="202648" y="1659188"/>
                    </a:lnTo>
                    <a:cubicBezTo>
                      <a:pt x="188127" y="1585004"/>
                      <a:pt x="156049" y="1510828"/>
                      <a:pt x="121102" y="1436888"/>
                    </a:cubicBezTo>
                    <a:close/>
                    <a:moveTo>
                      <a:pt x="2814967" y="1119413"/>
                    </a:moveTo>
                    <a:lnTo>
                      <a:pt x="2814967" y="1227413"/>
                    </a:lnTo>
                    <a:lnTo>
                      <a:pt x="2922967" y="1227413"/>
                    </a:lnTo>
                    <a:lnTo>
                      <a:pt x="2922967" y="1119413"/>
                    </a:lnTo>
                    <a:close/>
                    <a:moveTo>
                      <a:pt x="2600074" y="1119413"/>
                    </a:moveTo>
                    <a:lnTo>
                      <a:pt x="2600074" y="1227413"/>
                    </a:lnTo>
                    <a:lnTo>
                      <a:pt x="2708074" y="1227413"/>
                    </a:lnTo>
                    <a:lnTo>
                      <a:pt x="2708074" y="1119413"/>
                    </a:lnTo>
                    <a:close/>
                    <a:moveTo>
                      <a:pt x="2385182" y="1119413"/>
                    </a:moveTo>
                    <a:lnTo>
                      <a:pt x="2385182" y="1227413"/>
                    </a:lnTo>
                    <a:lnTo>
                      <a:pt x="2493182" y="1227413"/>
                    </a:lnTo>
                    <a:lnTo>
                      <a:pt x="2493182" y="1119413"/>
                    </a:lnTo>
                    <a:close/>
                    <a:moveTo>
                      <a:pt x="1716569" y="1119413"/>
                    </a:moveTo>
                    <a:lnTo>
                      <a:pt x="1716569" y="1227413"/>
                    </a:lnTo>
                    <a:lnTo>
                      <a:pt x="1824569" y="1227413"/>
                    </a:lnTo>
                    <a:lnTo>
                      <a:pt x="1824569" y="1119413"/>
                    </a:lnTo>
                    <a:close/>
                    <a:moveTo>
                      <a:pt x="1501676" y="1119413"/>
                    </a:moveTo>
                    <a:lnTo>
                      <a:pt x="1501676" y="1227413"/>
                    </a:lnTo>
                    <a:lnTo>
                      <a:pt x="1609676" y="1227413"/>
                    </a:lnTo>
                    <a:lnTo>
                      <a:pt x="1609676" y="1119413"/>
                    </a:lnTo>
                    <a:close/>
                    <a:moveTo>
                      <a:pt x="1286784" y="1119413"/>
                    </a:moveTo>
                    <a:lnTo>
                      <a:pt x="1286784" y="1227413"/>
                    </a:lnTo>
                    <a:lnTo>
                      <a:pt x="1394784" y="1227413"/>
                    </a:lnTo>
                    <a:lnTo>
                      <a:pt x="1394784" y="1119413"/>
                    </a:lnTo>
                    <a:close/>
                    <a:moveTo>
                      <a:pt x="1071892" y="1119413"/>
                    </a:moveTo>
                    <a:lnTo>
                      <a:pt x="1071892" y="1227413"/>
                    </a:lnTo>
                    <a:lnTo>
                      <a:pt x="1179892" y="1227413"/>
                    </a:lnTo>
                    <a:lnTo>
                      <a:pt x="1179892" y="1119413"/>
                    </a:lnTo>
                    <a:close/>
                    <a:moveTo>
                      <a:pt x="857000" y="1119413"/>
                    </a:moveTo>
                    <a:lnTo>
                      <a:pt x="857000" y="1227413"/>
                    </a:lnTo>
                    <a:lnTo>
                      <a:pt x="965000" y="1227413"/>
                    </a:lnTo>
                    <a:lnTo>
                      <a:pt x="965000" y="1119413"/>
                    </a:lnTo>
                    <a:close/>
                    <a:moveTo>
                      <a:pt x="642108" y="1119413"/>
                    </a:moveTo>
                    <a:lnTo>
                      <a:pt x="642108" y="1227413"/>
                    </a:lnTo>
                    <a:lnTo>
                      <a:pt x="750108" y="1227413"/>
                    </a:lnTo>
                    <a:lnTo>
                      <a:pt x="750108" y="1119413"/>
                    </a:lnTo>
                    <a:close/>
                    <a:moveTo>
                      <a:pt x="427216" y="1119413"/>
                    </a:moveTo>
                    <a:lnTo>
                      <a:pt x="427216" y="1227413"/>
                    </a:lnTo>
                    <a:lnTo>
                      <a:pt x="535216" y="1227413"/>
                    </a:lnTo>
                    <a:lnTo>
                      <a:pt x="535216" y="1119413"/>
                    </a:lnTo>
                    <a:close/>
                    <a:moveTo>
                      <a:pt x="356387" y="794045"/>
                    </a:moveTo>
                    <a:lnTo>
                      <a:pt x="310667" y="896924"/>
                    </a:lnTo>
                    <a:lnTo>
                      <a:pt x="2620886" y="908354"/>
                    </a:lnTo>
                    <a:lnTo>
                      <a:pt x="2540130" y="801665"/>
                    </a:lnTo>
                    <a:close/>
                    <a:moveTo>
                      <a:pt x="382676" y="631248"/>
                    </a:moveTo>
                    <a:lnTo>
                      <a:pt x="363625" y="730317"/>
                    </a:lnTo>
                    <a:lnTo>
                      <a:pt x="2492522" y="737937"/>
                    </a:lnTo>
                    <a:lnTo>
                      <a:pt x="2418771" y="631248"/>
                    </a:lnTo>
                    <a:close/>
                    <a:moveTo>
                      <a:pt x="1756650" y="318899"/>
                    </a:moveTo>
                    <a:lnTo>
                      <a:pt x="1756650" y="477608"/>
                    </a:lnTo>
                    <a:lnTo>
                      <a:pt x="1900650" y="477608"/>
                    </a:lnTo>
                    <a:lnTo>
                      <a:pt x="1900650" y="318899"/>
                    </a:lnTo>
                    <a:close/>
                    <a:moveTo>
                      <a:pt x="1470038" y="318899"/>
                    </a:moveTo>
                    <a:lnTo>
                      <a:pt x="1470038" y="477608"/>
                    </a:lnTo>
                    <a:lnTo>
                      <a:pt x="1614038" y="477608"/>
                    </a:lnTo>
                    <a:lnTo>
                      <a:pt x="1614038" y="318899"/>
                    </a:lnTo>
                    <a:close/>
                    <a:moveTo>
                      <a:pt x="1183427" y="318899"/>
                    </a:moveTo>
                    <a:lnTo>
                      <a:pt x="1183427" y="477608"/>
                    </a:lnTo>
                    <a:lnTo>
                      <a:pt x="1327427" y="477608"/>
                    </a:lnTo>
                    <a:lnTo>
                      <a:pt x="1327427" y="318899"/>
                    </a:lnTo>
                    <a:close/>
                    <a:moveTo>
                      <a:pt x="896816" y="318899"/>
                    </a:moveTo>
                    <a:lnTo>
                      <a:pt x="896816" y="477608"/>
                    </a:lnTo>
                    <a:lnTo>
                      <a:pt x="1040816" y="477608"/>
                    </a:lnTo>
                    <a:lnTo>
                      <a:pt x="1040816" y="318899"/>
                    </a:lnTo>
                    <a:close/>
                    <a:moveTo>
                      <a:pt x="1190618" y="0"/>
                    </a:moveTo>
                    <a:lnTo>
                      <a:pt x="1271830" y="0"/>
                    </a:lnTo>
                    <a:lnTo>
                      <a:pt x="1308266" y="193836"/>
                    </a:lnTo>
                    <a:lnTo>
                      <a:pt x="1977660" y="193836"/>
                    </a:lnTo>
                    <a:lnTo>
                      <a:pt x="2138144" y="525639"/>
                    </a:lnTo>
                    <a:lnTo>
                      <a:pt x="2421400" y="525639"/>
                    </a:lnTo>
                    <a:lnTo>
                      <a:pt x="2750195" y="950920"/>
                    </a:lnTo>
                    <a:lnTo>
                      <a:pt x="3261500" y="937238"/>
                    </a:lnTo>
                    <a:cubicBezTo>
                      <a:pt x="3244841" y="1097170"/>
                      <a:pt x="3172191" y="1230845"/>
                      <a:pt x="3089450" y="1364888"/>
                    </a:cubicBezTo>
                    <a:lnTo>
                      <a:pt x="88044" y="1364888"/>
                    </a:lnTo>
                    <a:cubicBezTo>
                      <a:pt x="35437" y="1251413"/>
                      <a:pt x="-11245" y="1137942"/>
                      <a:pt x="2399" y="1024450"/>
                    </a:cubicBezTo>
                    <a:lnTo>
                      <a:pt x="197767" y="1019222"/>
                    </a:lnTo>
                    <a:lnTo>
                      <a:pt x="321162" y="525639"/>
                    </a:lnTo>
                    <a:lnTo>
                      <a:pt x="681951" y="525639"/>
                    </a:lnTo>
                    <a:lnTo>
                      <a:pt x="764901" y="193836"/>
                    </a:lnTo>
                    <a:lnTo>
                      <a:pt x="930048" y="193836"/>
                    </a:lnTo>
                    <a:lnTo>
                      <a:pt x="966373" y="588"/>
                    </a:lnTo>
                    <a:lnTo>
                      <a:pt x="1047585" y="588"/>
                    </a:lnTo>
                    <a:lnTo>
                      <a:pt x="1083910" y="193836"/>
                    </a:lnTo>
                    <a:lnTo>
                      <a:pt x="1154183" y="193836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2"/>
              <p:cNvSpPr/>
              <p:nvPr/>
            </p:nvSpPr>
            <p:spPr>
              <a:xfrm>
                <a:off x="3997366" y="3104780"/>
                <a:ext cx="529090" cy="529812"/>
              </a:xfrm>
              <a:custGeom>
                <a:avLst/>
                <a:gdLst/>
                <a:ahLst/>
                <a:cxnLst/>
                <a:rect l="l" t="t" r="r" b="b"/>
                <a:pathLst>
                  <a:path w="3225370" h="3229762" extrusionOk="0">
                    <a:moveTo>
                      <a:pt x="1355872" y="0"/>
                    </a:moveTo>
                    <a:cubicBezTo>
                      <a:pt x="1564636" y="0"/>
                      <a:pt x="1733872" y="169236"/>
                      <a:pt x="1733872" y="378000"/>
                    </a:cubicBezTo>
                    <a:cubicBezTo>
                      <a:pt x="1733872" y="530834"/>
                      <a:pt x="1643169" y="662483"/>
                      <a:pt x="1512292" y="721255"/>
                    </a:cubicBezTo>
                    <a:lnTo>
                      <a:pt x="1607042" y="1169019"/>
                    </a:lnTo>
                    <a:cubicBezTo>
                      <a:pt x="1611319" y="1167786"/>
                      <a:pt x="1615651" y="1167712"/>
                      <a:pt x="1620000" y="1167712"/>
                    </a:cubicBezTo>
                    <a:cubicBezTo>
                      <a:pt x="1828764" y="1167712"/>
                      <a:pt x="1998000" y="1336948"/>
                      <a:pt x="1998000" y="1545712"/>
                    </a:cubicBezTo>
                    <a:lnTo>
                      <a:pt x="1996362" y="1567711"/>
                    </a:lnTo>
                    <a:lnTo>
                      <a:pt x="2525816" y="1711728"/>
                    </a:lnTo>
                    <a:cubicBezTo>
                      <a:pt x="2591164" y="1602543"/>
                      <a:pt x="2710810" y="1530128"/>
                      <a:pt x="2847370" y="1530128"/>
                    </a:cubicBezTo>
                    <a:cubicBezTo>
                      <a:pt x="3056134" y="1530128"/>
                      <a:pt x="3225370" y="1699364"/>
                      <a:pt x="3225370" y="1908128"/>
                    </a:cubicBezTo>
                    <a:cubicBezTo>
                      <a:pt x="3225370" y="2116892"/>
                      <a:pt x="3056134" y="2286128"/>
                      <a:pt x="2847370" y="2286128"/>
                    </a:cubicBezTo>
                    <a:cubicBezTo>
                      <a:pt x="2638606" y="2286128"/>
                      <a:pt x="2469370" y="2116892"/>
                      <a:pt x="2469370" y="1908128"/>
                    </a:cubicBezTo>
                    <a:lnTo>
                      <a:pt x="2475505" y="1847275"/>
                    </a:lnTo>
                    <a:lnTo>
                      <a:pt x="1957861" y="1706471"/>
                    </a:lnTo>
                    <a:cubicBezTo>
                      <a:pt x="1922674" y="1789256"/>
                      <a:pt x="1855841" y="1854310"/>
                      <a:pt x="1773397" y="1890608"/>
                    </a:cubicBezTo>
                    <a:lnTo>
                      <a:pt x="1908290" y="2478637"/>
                    </a:lnTo>
                    <a:cubicBezTo>
                      <a:pt x="2094333" y="2500701"/>
                      <a:pt x="2237929" y="2659462"/>
                      <a:pt x="2237929" y="2851762"/>
                    </a:cubicBezTo>
                    <a:cubicBezTo>
                      <a:pt x="2237929" y="3060526"/>
                      <a:pt x="2068693" y="3229762"/>
                      <a:pt x="1859929" y="3229762"/>
                    </a:cubicBezTo>
                    <a:cubicBezTo>
                      <a:pt x="1651165" y="3229762"/>
                      <a:pt x="1481929" y="3060526"/>
                      <a:pt x="1481929" y="2851762"/>
                    </a:cubicBezTo>
                    <a:cubicBezTo>
                      <a:pt x="1481929" y="2676759"/>
                      <a:pt x="1600854" y="2529533"/>
                      <a:pt x="1762693" y="2487978"/>
                    </a:cubicBezTo>
                    <a:lnTo>
                      <a:pt x="1632951" y="1922407"/>
                    </a:lnTo>
                    <a:cubicBezTo>
                      <a:pt x="1628677" y="1923639"/>
                      <a:pt x="1624347" y="1923712"/>
                      <a:pt x="1620000" y="1923712"/>
                    </a:cubicBezTo>
                    <a:cubicBezTo>
                      <a:pt x="1474614" y="1923712"/>
                      <a:pt x="1348399" y="1841634"/>
                      <a:pt x="1286703" y="1720478"/>
                    </a:cubicBezTo>
                    <a:lnTo>
                      <a:pt x="726463" y="1950491"/>
                    </a:lnTo>
                    <a:cubicBezTo>
                      <a:pt x="745503" y="1995553"/>
                      <a:pt x="756000" y="2045092"/>
                      <a:pt x="756000" y="2097083"/>
                    </a:cubicBezTo>
                    <a:cubicBezTo>
                      <a:pt x="756000" y="2305847"/>
                      <a:pt x="586764" y="2475083"/>
                      <a:pt x="378000" y="2475083"/>
                    </a:cubicBezTo>
                    <a:cubicBezTo>
                      <a:pt x="169236" y="2475083"/>
                      <a:pt x="0" y="2305847"/>
                      <a:pt x="0" y="2097083"/>
                    </a:cubicBezTo>
                    <a:cubicBezTo>
                      <a:pt x="0" y="1888319"/>
                      <a:pt x="169236" y="1719083"/>
                      <a:pt x="378000" y="1719083"/>
                    </a:cubicBezTo>
                    <a:cubicBezTo>
                      <a:pt x="481765" y="1719083"/>
                      <a:pt x="575764" y="1760894"/>
                      <a:pt x="643957" y="1828700"/>
                    </a:cubicBezTo>
                    <a:lnTo>
                      <a:pt x="1245626" y="1581679"/>
                    </a:lnTo>
                    <a:cubicBezTo>
                      <a:pt x="1242578" y="1569964"/>
                      <a:pt x="1242000" y="1557905"/>
                      <a:pt x="1242000" y="1545712"/>
                    </a:cubicBezTo>
                    <a:cubicBezTo>
                      <a:pt x="1242000" y="1391666"/>
                      <a:pt x="1334148" y="1259142"/>
                      <a:pt x="1466584" y="1200827"/>
                    </a:cubicBezTo>
                    <a:lnTo>
                      <a:pt x="1372109" y="754363"/>
                    </a:lnTo>
                    <a:cubicBezTo>
                      <a:pt x="1366762" y="755885"/>
                      <a:pt x="1361331" y="756000"/>
                      <a:pt x="1355872" y="756000"/>
                    </a:cubicBezTo>
                    <a:cubicBezTo>
                      <a:pt x="1147108" y="756000"/>
                      <a:pt x="977872" y="586764"/>
                      <a:pt x="977872" y="378000"/>
                    </a:cubicBezTo>
                    <a:cubicBezTo>
                      <a:pt x="977872" y="169236"/>
                      <a:pt x="1147108" y="0"/>
                      <a:pt x="135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42"/>
              <p:cNvSpPr/>
              <p:nvPr/>
            </p:nvSpPr>
            <p:spPr>
              <a:xfrm rot="-5400000">
                <a:off x="7978369" y="1742680"/>
                <a:ext cx="473569" cy="540252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 extrusionOk="0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42"/>
            <p:cNvSpPr/>
            <p:nvPr/>
          </p:nvSpPr>
          <p:spPr>
            <a:xfrm>
              <a:off x="7136693" y="4620627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 extrusionOk="0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42"/>
          <p:cNvSpPr txBox="1"/>
          <p:nvPr/>
        </p:nvSpPr>
        <p:spPr>
          <a:xfrm>
            <a:off x="940812" y="1571137"/>
            <a:ext cx="273042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Öğrenciler problemler ile çalışırken kendi düşünmeleri hakkında düşünmeyi öğrenir.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2"/>
          <p:cNvSpPr txBox="1"/>
          <p:nvPr/>
        </p:nvSpPr>
        <p:spPr>
          <a:xfrm>
            <a:off x="940812" y="2992576"/>
            <a:ext cx="273042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Öğrenciler problem çözerken daha önce öğrendikleri ile yeni öğrenmeleri arasında bağ kurarlar.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914432" y="4387824"/>
            <a:ext cx="273042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Öğrenciler bilgi ile hayat arasında bağ kurduklarından kalıcı öğrenme gerçekleşir.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8630267" y="1611474"/>
            <a:ext cx="271535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Öğrenci kendi hayatının içinden bir problemi çözmek üzere seçer.</a:t>
            </a:r>
            <a:endParaRPr sz="15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8649707" y="3063861"/>
            <a:ext cx="27153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Öğrenci aktif planlayıcı, uygulayıcı ve değerlendiren konumundadır.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8709137" y="4503240"/>
            <a:ext cx="27153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tr-TR"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Öğretmenin rehberlik görevi vardır.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/>
        </p:nvSpPr>
        <p:spPr>
          <a:xfrm>
            <a:off x="500800" y="174200"/>
            <a:ext cx="42150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ile Öğrenme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330" y="5998877"/>
            <a:ext cx="811670" cy="81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3" descr="Soru işareti için 12 fikir | soru işareti, işaretler, üniversite tavsiyeleri"/>
          <p:cNvSpPr/>
          <p:nvPr/>
        </p:nvSpPr>
        <p:spPr>
          <a:xfrm>
            <a:off x="155574" y="-144463"/>
            <a:ext cx="3205463" cy="32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8129" y="3314570"/>
            <a:ext cx="2817983" cy="28179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3"/>
          <p:cNvSpPr txBox="1"/>
          <p:nvPr/>
        </p:nvSpPr>
        <p:spPr>
          <a:xfrm>
            <a:off x="3452476" y="1620361"/>
            <a:ext cx="5029200" cy="13854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AFF"/>
              </a:gs>
            </a:gsLst>
            <a:lin ang="540001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Probleme dayalı öğrenme yöntemi dersimizde ve öğrencilerimizde neyi değiştirir?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43"/>
          <p:cNvGrpSpPr/>
          <p:nvPr/>
        </p:nvGrpSpPr>
        <p:grpSpPr>
          <a:xfrm>
            <a:off x="0" y="174200"/>
            <a:ext cx="12194169" cy="6709630"/>
            <a:chOff x="0" y="148425"/>
            <a:chExt cx="12194169" cy="6709630"/>
          </a:xfrm>
        </p:grpSpPr>
        <p:sp>
          <p:nvSpPr>
            <p:cNvPr id="272" name="Google Shape;272;p43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43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274" name="Google Shape;274;p43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43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43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7" name="Google Shape;277;p43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278" name="Google Shape;278;p43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43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80" name="Google Shape;280;p4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44"/>
          <p:cNvGrpSpPr/>
          <p:nvPr/>
        </p:nvGrpSpPr>
        <p:grpSpPr>
          <a:xfrm>
            <a:off x="0" y="148425"/>
            <a:ext cx="12194169" cy="6709630"/>
            <a:chOff x="0" y="148425"/>
            <a:chExt cx="12194169" cy="6709630"/>
          </a:xfrm>
        </p:grpSpPr>
        <p:sp>
          <p:nvSpPr>
            <p:cNvPr id="286" name="Google Shape;286;p44"/>
            <p:cNvSpPr/>
            <p:nvPr/>
          </p:nvSpPr>
          <p:spPr>
            <a:xfrm>
              <a:off x="11029269" y="5719944"/>
              <a:ext cx="1164900" cy="1087800"/>
            </a:xfrm>
            <a:prstGeom prst="teardrop">
              <a:avLst>
                <a:gd name="adj" fmla="val 100000"/>
              </a:avLst>
            </a:prstGeom>
            <a:solidFill>
              <a:srgbClr val="F79D2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7" name="Google Shape;287;p44"/>
            <p:cNvGrpSpPr/>
            <p:nvPr/>
          </p:nvGrpSpPr>
          <p:grpSpPr>
            <a:xfrm>
              <a:off x="0" y="148425"/>
              <a:ext cx="342960" cy="590700"/>
              <a:chOff x="0" y="148425"/>
              <a:chExt cx="342960" cy="590700"/>
            </a:xfrm>
          </p:grpSpPr>
          <p:sp>
            <p:nvSpPr>
              <p:cNvPr id="288" name="Google Shape;288;p44"/>
              <p:cNvSpPr/>
              <p:nvPr/>
            </p:nvSpPr>
            <p:spPr>
              <a:xfrm>
                <a:off x="0" y="148425"/>
                <a:ext cx="213300" cy="590700"/>
              </a:xfrm>
              <a:prstGeom prst="rect">
                <a:avLst/>
              </a:prstGeom>
              <a:solidFill>
                <a:srgbClr val="43A6BD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44"/>
              <p:cNvSpPr/>
              <p:nvPr/>
            </p:nvSpPr>
            <p:spPr>
              <a:xfrm>
                <a:off x="251460" y="148425"/>
                <a:ext cx="91500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0" name="Google Shape;290;p44"/>
            <p:cNvSpPr/>
            <p:nvPr/>
          </p:nvSpPr>
          <p:spPr>
            <a:xfrm>
              <a:off x="0" y="6414655"/>
              <a:ext cx="12192000" cy="443400"/>
            </a:xfrm>
            <a:prstGeom prst="rect">
              <a:avLst/>
            </a:prstGeom>
            <a:solidFill>
              <a:srgbClr val="F79D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" name="Google Shape;291;p44"/>
            <p:cNvGrpSpPr/>
            <p:nvPr/>
          </p:nvGrpSpPr>
          <p:grpSpPr>
            <a:xfrm flipH="1">
              <a:off x="11292277" y="148425"/>
              <a:ext cx="889998" cy="590700"/>
              <a:chOff x="0" y="148425"/>
              <a:chExt cx="193699" cy="590700"/>
            </a:xfrm>
          </p:grpSpPr>
          <p:sp>
            <p:nvSpPr>
              <p:cNvPr id="292" name="Google Shape;292;p44"/>
              <p:cNvSpPr/>
              <p:nvPr/>
            </p:nvSpPr>
            <p:spPr>
              <a:xfrm>
                <a:off x="0" y="148425"/>
                <a:ext cx="164924" cy="590700"/>
              </a:xfrm>
              <a:prstGeom prst="rect">
                <a:avLst/>
              </a:prstGeom>
              <a:solidFill>
                <a:srgbClr val="43A6BD"/>
              </a:solidFill>
              <a:ln w="12700" cap="flat" cmpd="sng">
                <a:solidFill>
                  <a:srgbClr val="43A6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4"/>
              <p:cNvSpPr/>
              <p:nvPr/>
            </p:nvSpPr>
            <p:spPr>
              <a:xfrm>
                <a:off x="174384" y="148425"/>
                <a:ext cx="19315" cy="590700"/>
              </a:xfrm>
              <a:prstGeom prst="rect">
                <a:avLst/>
              </a:prstGeom>
              <a:solidFill>
                <a:srgbClr val="F79D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94" name="Google Shape;294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217" y="5858331"/>
              <a:ext cx="974970" cy="97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" name="Google Shape;29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9202" y="1040193"/>
            <a:ext cx="7760045" cy="520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/>
          <p:nvPr/>
        </p:nvSpPr>
        <p:spPr>
          <a:xfrm>
            <a:off x="444250" y="148425"/>
            <a:ext cx="5414400" cy="630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3A6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Bilimsel Çalışma Basamakları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Geniş ekran</PresentationFormat>
  <Paragraphs>174</Paragraphs>
  <Slides>28</Slides>
  <Notes>28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Calibri</vt:lpstr>
      <vt:lpstr>Roboto</vt:lpstr>
      <vt:lpstr>Arial</vt:lpstr>
      <vt:lpstr>Gill Sans</vt:lpstr>
      <vt:lpstr>Roboto Thin</vt:lpstr>
      <vt:lpstr>Roboto Medium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1. Problemlerin Farkına Varılması</vt:lpstr>
      <vt:lpstr>PowerPoint Sunusu</vt:lpstr>
      <vt:lpstr>PowerPoint Sunusu</vt:lpstr>
      <vt:lpstr>2. Problemi Belirleme</vt:lpstr>
      <vt:lpstr>3. Problemi Anlama</vt:lpstr>
      <vt:lpstr>Zihin Haritası</vt:lpstr>
      <vt:lpstr>4. Problemin İspatı ve Kapsamını Belirleme</vt:lpstr>
      <vt:lpstr>Sıra Sizde</vt:lpstr>
      <vt:lpstr>Sıra Sizde</vt:lpstr>
      <vt:lpstr>Sıra Sizde</vt:lpstr>
      <vt:lpstr>HİS ( Hayatın İçinden Sorun )</vt:lpstr>
      <vt:lpstr>5. Problemin Nedenlerini (Alt Problemleri) Araştırma</vt:lpstr>
      <vt:lpstr>6. Olası Çözüm Yollarını Belirleme</vt:lpstr>
      <vt:lpstr>7. Çözümü Belirleme</vt:lpstr>
      <vt:lpstr>    8. Seçilen Çözüm Yolunu Uygulama  </vt:lpstr>
      <vt:lpstr>   9. Uygulanan Çözümü Değerlendirme</vt:lpstr>
      <vt:lpstr>10. Çözümün Genellemesi</vt:lpstr>
      <vt:lpstr>Sıra Sizde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tuncay demir</cp:lastModifiedBy>
  <cp:revision>1</cp:revision>
  <dcterms:created xsi:type="dcterms:W3CDTF">2020-11-14T12:03:57Z</dcterms:created>
  <dcterms:modified xsi:type="dcterms:W3CDTF">2023-10-09T15:48:09Z</dcterms:modified>
</cp:coreProperties>
</file>