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Play"/>
      <p:regular r:id="rId25"/>
      <p:bold r:id="rId26"/>
    </p:embeddedFont>
    <p:embeddedFont>
      <p:font typeface="Noto Sans"/>
      <p:regular r:id="rId27"/>
      <p:bold r:id="rId28"/>
      <p:italic r:id="rId29"/>
      <p:boldItalic r:id="rId30"/>
    </p:embeddedFont>
    <p:embeddedFont>
      <p:font typeface="Gill Sans"/>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6keCdvNtm8KpKkh5KFvzWwS89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bold.fntdata"/><Relationship Id="rId25" Type="http://schemas.openxmlformats.org/officeDocument/2006/relationships/font" Target="fonts/Play-regular.fntdata"/><Relationship Id="rId28" Type="http://schemas.openxmlformats.org/officeDocument/2006/relationships/font" Target="fonts/NotoSans-bold.fntdata"/><Relationship Id="rId27" Type="http://schemas.openxmlformats.org/officeDocument/2006/relationships/font" Target="fonts/Noto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otoSans-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illSans-regular.fntdata"/><Relationship Id="rId30" Type="http://schemas.openxmlformats.org/officeDocument/2006/relationships/font" Target="fonts/NotoSans-boldItalic.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GillSans-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2"/>
          <p:cNvSpPr/>
          <p:nvPr/>
        </p:nvSpPr>
        <p:spPr>
          <a:xfrm>
            <a:off x="6163735" y="1096772"/>
            <a:ext cx="5571067"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22"/>
          <p:cNvSpPr/>
          <p:nvPr/>
        </p:nvSpPr>
        <p:spPr>
          <a:xfrm>
            <a:off x="11529484" y="5618905"/>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22"/>
          <p:cNvSpPr/>
          <p:nvPr/>
        </p:nvSpPr>
        <p:spPr>
          <a:xfrm>
            <a:off x="9881559" y="976630"/>
            <a:ext cx="1336775" cy="1201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22"/>
          <p:cNvSpPr txBox="1"/>
          <p:nvPr>
            <p:ph type="title"/>
          </p:nvPr>
        </p:nvSpPr>
        <p:spPr>
          <a:xfrm>
            <a:off x="565149" y="1204721"/>
            <a:ext cx="8267296" cy="14465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2"/>
          <p:cNvSpPr txBox="1"/>
          <p:nvPr>
            <p:ph idx="1" type="body"/>
          </p:nvPr>
        </p:nvSpPr>
        <p:spPr>
          <a:xfrm>
            <a:off x="565149" y="2691638"/>
            <a:ext cx="8267296" cy="318858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2"/>
          <p:cNvSpPr txBox="1"/>
          <p:nvPr>
            <p:ph idx="10" type="dt"/>
          </p:nvPr>
        </p:nvSpPr>
        <p:spPr>
          <a:xfrm>
            <a:off x="565149" y="594969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31"/>
          <p:cNvSpPr/>
          <p:nvPr/>
        </p:nvSpPr>
        <p:spPr>
          <a:xfrm>
            <a:off x="7087169" y="1096772"/>
            <a:ext cx="4652227"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 name="Google Shape;101;p31"/>
          <p:cNvSpPr txBox="1"/>
          <p:nvPr>
            <p:ph type="title"/>
          </p:nvPr>
        </p:nvSpPr>
        <p:spPr>
          <a:xfrm>
            <a:off x="565149" y="1204721"/>
            <a:ext cx="8267296" cy="14465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1"/>
          <p:cNvSpPr txBox="1"/>
          <p:nvPr>
            <p:ph idx="1" type="body"/>
          </p:nvPr>
        </p:nvSpPr>
        <p:spPr>
          <a:xfrm rot="5400000">
            <a:off x="3104504" y="152283"/>
            <a:ext cx="3188586" cy="826729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1"/>
          <p:cNvSpPr txBox="1"/>
          <p:nvPr>
            <p:ph idx="10" type="dt"/>
          </p:nvPr>
        </p:nvSpPr>
        <p:spPr>
          <a:xfrm>
            <a:off x="565149" y="594969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1"/>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1"/>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31"/>
          <p:cNvSpPr/>
          <p:nvPr/>
        </p:nvSpPr>
        <p:spPr>
          <a:xfrm>
            <a:off x="9881559" y="976630"/>
            <a:ext cx="1336775" cy="1201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 name="Google Shape;107;p31"/>
          <p:cNvSpPr/>
          <p:nvPr/>
        </p:nvSpPr>
        <p:spPr>
          <a:xfrm>
            <a:off x="11415184" y="5618905"/>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32"/>
          <p:cNvSpPr txBox="1"/>
          <p:nvPr>
            <p:ph type="title"/>
          </p:nvPr>
        </p:nvSpPr>
        <p:spPr>
          <a:xfrm rot="5400000">
            <a:off x="7944023" y="2616366"/>
            <a:ext cx="4676648" cy="185336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2"/>
          <p:cNvSpPr txBox="1"/>
          <p:nvPr>
            <p:ph idx="1" type="body"/>
          </p:nvPr>
        </p:nvSpPr>
        <p:spPr>
          <a:xfrm rot="5400000">
            <a:off x="2762226" y="-583835"/>
            <a:ext cx="4696934" cy="827404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2"/>
          <p:cNvSpPr txBox="1"/>
          <p:nvPr>
            <p:ph idx="10" type="dt"/>
          </p:nvPr>
        </p:nvSpPr>
        <p:spPr>
          <a:xfrm>
            <a:off x="565149" y="594969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2"/>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2"/>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32"/>
          <p:cNvSpPr/>
          <p:nvPr/>
        </p:nvSpPr>
        <p:spPr>
          <a:xfrm>
            <a:off x="9881559" y="976630"/>
            <a:ext cx="1336775" cy="1201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 name="Google Shape;115;p32"/>
          <p:cNvSpPr/>
          <p:nvPr/>
        </p:nvSpPr>
        <p:spPr>
          <a:xfrm>
            <a:off x="-1" y="1096772"/>
            <a:ext cx="263565"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 name="Google Shape;116;p32"/>
          <p:cNvSpPr/>
          <p:nvPr/>
        </p:nvSpPr>
        <p:spPr>
          <a:xfrm>
            <a:off x="58248" y="5618905"/>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23"/>
          <p:cNvSpPr/>
          <p:nvPr/>
        </p:nvSpPr>
        <p:spPr>
          <a:xfrm>
            <a:off x="5224243" y="1096772"/>
            <a:ext cx="6503180"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 name="Google Shape;26;p23"/>
          <p:cNvSpPr/>
          <p:nvPr/>
        </p:nvSpPr>
        <p:spPr>
          <a:xfrm>
            <a:off x="5016812" y="5624452"/>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 name="Google Shape;27;p23"/>
          <p:cNvSpPr/>
          <p:nvPr/>
        </p:nvSpPr>
        <p:spPr>
          <a:xfrm>
            <a:off x="9881559" y="976630"/>
            <a:ext cx="1336775" cy="1201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 name="Google Shape;28;p23"/>
          <p:cNvSpPr txBox="1"/>
          <p:nvPr>
            <p:ph type="ctrTitle"/>
          </p:nvPr>
        </p:nvSpPr>
        <p:spPr>
          <a:xfrm>
            <a:off x="797106" y="1625608"/>
            <a:ext cx="8035343" cy="272216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8000"/>
              <a:buFont typeface="Play"/>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subTitle"/>
          </p:nvPr>
        </p:nvSpPr>
        <p:spPr>
          <a:xfrm>
            <a:off x="797106" y="4466845"/>
            <a:ext cx="8035343" cy="882904"/>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dk1"/>
              </a:buClr>
              <a:buSzPts val="2400"/>
              <a:buNone/>
              <a:defRPr sz="2400"/>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23"/>
          <p:cNvSpPr txBox="1"/>
          <p:nvPr>
            <p:ph idx="10" type="dt"/>
          </p:nvPr>
        </p:nvSpPr>
        <p:spPr>
          <a:xfrm>
            <a:off x="797105" y="5708749"/>
            <a:ext cx="388284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24"/>
          <p:cNvSpPr/>
          <p:nvPr/>
        </p:nvSpPr>
        <p:spPr>
          <a:xfrm>
            <a:off x="4291015" y="1096772"/>
            <a:ext cx="7436404"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 name="Google Shape;35;p24"/>
          <p:cNvSpPr/>
          <p:nvPr/>
        </p:nvSpPr>
        <p:spPr>
          <a:xfrm>
            <a:off x="4086372" y="5624452"/>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 name="Google Shape;36;p24"/>
          <p:cNvSpPr/>
          <p:nvPr/>
        </p:nvSpPr>
        <p:spPr>
          <a:xfrm>
            <a:off x="9881559" y="976630"/>
            <a:ext cx="1336775" cy="1201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 name="Google Shape;37;p24"/>
          <p:cNvSpPr txBox="1"/>
          <p:nvPr>
            <p:ph type="title"/>
          </p:nvPr>
        </p:nvSpPr>
        <p:spPr>
          <a:xfrm>
            <a:off x="565151" y="1881951"/>
            <a:ext cx="7335836" cy="198770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4"/>
          <p:cNvSpPr txBox="1"/>
          <p:nvPr>
            <p:ph idx="1" type="body"/>
          </p:nvPr>
        </p:nvSpPr>
        <p:spPr>
          <a:xfrm>
            <a:off x="565150" y="3869661"/>
            <a:ext cx="7335836" cy="94846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sz="2400">
                <a:solidFill>
                  <a:schemeClr val="dk1"/>
                </a:solidFill>
              </a:defRPr>
            </a:lvl1pPr>
            <a:lvl2pPr indent="-228600" lvl="1" marL="914400" algn="l">
              <a:lnSpc>
                <a:spcPct val="100000"/>
              </a:lnSpc>
              <a:spcBef>
                <a:spcPts val="500"/>
              </a:spcBef>
              <a:spcAft>
                <a:spcPts val="0"/>
              </a:spcAft>
              <a:buClr>
                <a:srgbClr val="888888"/>
              </a:buClr>
              <a:buSzPts val="2000"/>
              <a:buNone/>
              <a:defRPr sz="2000">
                <a:solidFill>
                  <a:srgbClr val="888888"/>
                </a:solidFill>
              </a:defRPr>
            </a:lvl2pPr>
            <a:lvl3pPr indent="-228600" lvl="2" marL="1371600" algn="l">
              <a:lnSpc>
                <a:spcPct val="100000"/>
              </a:lnSpc>
              <a:spcBef>
                <a:spcPts val="500"/>
              </a:spcBef>
              <a:spcAft>
                <a:spcPts val="0"/>
              </a:spcAft>
              <a:buClr>
                <a:srgbClr val="888888"/>
              </a:buClr>
              <a:buSzPts val="1800"/>
              <a:buNone/>
              <a:defRPr sz="1800">
                <a:solidFill>
                  <a:srgbClr val="888888"/>
                </a:solidFill>
              </a:defRPr>
            </a:lvl3pPr>
            <a:lvl4pPr indent="-228600" lvl="3" marL="1828800" algn="l">
              <a:lnSpc>
                <a:spcPct val="100000"/>
              </a:lnSpc>
              <a:spcBef>
                <a:spcPts val="500"/>
              </a:spcBef>
              <a:spcAft>
                <a:spcPts val="0"/>
              </a:spcAft>
              <a:buClr>
                <a:srgbClr val="888888"/>
              </a:buClr>
              <a:buSzPts val="1600"/>
              <a:buNone/>
              <a:defRPr sz="1600">
                <a:solidFill>
                  <a:srgbClr val="888888"/>
                </a:solidFill>
              </a:defRPr>
            </a:lvl4pPr>
            <a:lvl5pPr indent="-228600" lvl="4" marL="2286000" algn="l">
              <a:lnSpc>
                <a:spcPct val="10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24"/>
          <p:cNvSpPr txBox="1"/>
          <p:nvPr>
            <p:ph idx="10" type="dt"/>
          </p:nvPr>
        </p:nvSpPr>
        <p:spPr>
          <a:xfrm>
            <a:off x="565149" y="594969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4"/>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4"/>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5"/>
          <p:cNvSpPr txBox="1"/>
          <p:nvPr>
            <p:ph type="title"/>
          </p:nvPr>
        </p:nvSpPr>
        <p:spPr>
          <a:xfrm>
            <a:off x="565149" y="1204721"/>
            <a:ext cx="8267296" cy="14465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5"/>
          <p:cNvSpPr txBox="1"/>
          <p:nvPr>
            <p:ph idx="1" type="body"/>
          </p:nvPr>
        </p:nvSpPr>
        <p:spPr>
          <a:xfrm>
            <a:off x="565112" y="2691639"/>
            <a:ext cx="4946643" cy="318973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5"/>
          <p:cNvSpPr txBox="1"/>
          <p:nvPr>
            <p:ph idx="2" type="body"/>
          </p:nvPr>
        </p:nvSpPr>
        <p:spPr>
          <a:xfrm>
            <a:off x="6076905" y="2691639"/>
            <a:ext cx="4946639" cy="318973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565149" y="594969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25"/>
          <p:cNvSpPr/>
          <p:nvPr/>
        </p:nvSpPr>
        <p:spPr>
          <a:xfrm>
            <a:off x="11738233" y="1096772"/>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50" name="Google Shape;50;p25"/>
          <p:cNvSpPr/>
          <p:nvPr/>
        </p:nvSpPr>
        <p:spPr>
          <a:xfrm>
            <a:off x="9881559" y="976630"/>
            <a:ext cx="1336775" cy="1201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 name="Google Shape;51;p25"/>
          <p:cNvSpPr/>
          <p:nvPr/>
        </p:nvSpPr>
        <p:spPr>
          <a:xfrm>
            <a:off x="11531287" y="5618905"/>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26"/>
          <p:cNvSpPr txBox="1"/>
          <p:nvPr>
            <p:ph type="title"/>
          </p:nvPr>
        </p:nvSpPr>
        <p:spPr>
          <a:xfrm>
            <a:off x="565111" y="1204721"/>
            <a:ext cx="8266175" cy="144475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6"/>
          <p:cNvSpPr txBox="1"/>
          <p:nvPr>
            <p:ph idx="1" type="body"/>
          </p:nvPr>
        </p:nvSpPr>
        <p:spPr>
          <a:xfrm>
            <a:off x="565111" y="2691638"/>
            <a:ext cx="4946644"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6"/>
          <p:cNvSpPr txBox="1"/>
          <p:nvPr>
            <p:ph idx="2" type="body"/>
          </p:nvPr>
        </p:nvSpPr>
        <p:spPr>
          <a:xfrm>
            <a:off x="565111" y="3515550"/>
            <a:ext cx="4946644" cy="236629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6"/>
          <p:cNvSpPr txBox="1"/>
          <p:nvPr>
            <p:ph idx="3" type="body"/>
          </p:nvPr>
        </p:nvSpPr>
        <p:spPr>
          <a:xfrm>
            <a:off x="6076866" y="2691162"/>
            <a:ext cx="4946644"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26"/>
          <p:cNvSpPr txBox="1"/>
          <p:nvPr>
            <p:ph idx="4" type="body"/>
          </p:nvPr>
        </p:nvSpPr>
        <p:spPr>
          <a:xfrm>
            <a:off x="6076866" y="3515074"/>
            <a:ext cx="4946644" cy="236629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6"/>
          <p:cNvSpPr txBox="1"/>
          <p:nvPr>
            <p:ph idx="10" type="dt"/>
          </p:nvPr>
        </p:nvSpPr>
        <p:spPr>
          <a:xfrm>
            <a:off x="565149" y="594969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26"/>
          <p:cNvSpPr/>
          <p:nvPr/>
        </p:nvSpPr>
        <p:spPr>
          <a:xfrm>
            <a:off x="11738233" y="1096772"/>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62" name="Google Shape;62;p26"/>
          <p:cNvSpPr/>
          <p:nvPr/>
        </p:nvSpPr>
        <p:spPr>
          <a:xfrm>
            <a:off x="9881559" y="976630"/>
            <a:ext cx="1336775" cy="1201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 name="Google Shape;63;p26"/>
          <p:cNvSpPr/>
          <p:nvPr/>
        </p:nvSpPr>
        <p:spPr>
          <a:xfrm>
            <a:off x="11531287" y="5618905"/>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27"/>
          <p:cNvSpPr txBox="1"/>
          <p:nvPr>
            <p:ph type="title"/>
          </p:nvPr>
        </p:nvSpPr>
        <p:spPr>
          <a:xfrm>
            <a:off x="565149" y="1204721"/>
            <a:ext cx="8267296" cy="14465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7"/>
          <p:cNvSpPr txBox="1"/>
          <p:nvPr>
            <p:ph idx="10" type="dt"/>
          </p:nvPr>
        </p:nvSpPr>
        <p:spPr>
          <a:xfrm>
            <a:off x="565149" y="594969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27"/>
          <p:cNvSpPr/>
          <p:nvPr/>
        </p:nvSpPr>
        <p:spPr>
          <a:xfrm>
            <a:off x="9881559" y="976630"/>
            <a:ext cx="1336775" cy="1201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 name="Google Shape;70;p27"/>
          <p:cNvSpPr/>
          <p:nvPr/>
        </p:nvSpPr>
        <p:spPr>
          <a:xfrm>
            <a:off x="11738233" y="1096772"/>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71" name="Google Shape;71;p27"/>
          <p:cNvSpPr/>
          <p:nvPr/>
        </p:nvSpPr>
        <p:spPr>
          <a:xfrm>
            <a:off x="11531287" y="5618905"/>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28"/>
          <p:cNvSpPr txBox="1"/>
          <p:nvPr>
            <p:ph idx="10" type="dt"/>
          </p:nvPr>
        </p:nvSpPr>
        <p:spPr>
          <a:xfrm>
            <a:off x="565149" y="594969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8"/>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28"/>
          <p:cNvSpPr/>
          <p:nvPr/>
        </p:nvSpPr>
        <p:spPr>
          <a:xfrm>
            <a:off x="-1" y="1096772"/>
            <a:ext cx="263565"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28"/>
          <p:cNvSpPr/>
          <p:nvPr/>
        </p:nvSpPr>
        <p:spPr>
          <a:xfrm>
            <a:off x="58248" y="5618905"/>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28"/>
          <p:cNvSpPr/>
          <p:nvPr/>
        </p:nvSpPr>
        <p:spPr>
          <a:xfrm>
            <a:off x="9881559" y="976630"/>
            <a:ext cx="1336775" cy="1201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29"/>
          <p:cNvSpPr txBox="1"/>
          <p:nvPr>
            <p:ph type="title"/>
          </p:nvPr>
        </p:nvSpPr>
        <p:spPr>
          <a:xfrm>
            <a:off x="565149" y="1203800"/>
            <a:ext cx="4114800" cy="107721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9"/>
          <p:cNvSpPr txBox="1"/>
          <p:nvPr>
            <p:ph idx="1" type="body"/>
          </p:nvPr>
        </p:nvSpPr>
        <p:spPr>
          <a:xfrm>
            <a:off x="5611814" y="1508253"/>
            <a:ext cx="5606519" cy="404588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1000"/>
              </a:spcBef>
              <a:spcAft>
                <a:spcPts val="0"/>
              </a:spcAft>
              <a:buClr>
                <a:schemeClr val="dk1"/>
              </a:buClr>
              <a:buSzPts val="2800"/>
              <a:buChar char="–"/>
              <a:defRPr sz="2800"/>
            </a:lvl1pPr>
            <a:lvl2pPr indent="-381000" lvl="1" marL="914400" algn="l">
              <a:lnSpc>
                <a:spcPct val="100000"/>
              </a:lnSpc>
              <a:spcBef>
                <a:spcPts val="500"/>
              </a:spcBef>
              <a:spcAft>
                <a:spcPts val="0"/>
              </a:spcAft>
              <a:buClr>
                <a:schemeClr val="dk1"/>
              </a:buClr>
              <a:buSzPts val="2400"/>
              <a:buChar char="–"/>
              <a:defRPr sz="2400"/>
            </a:lvl2pPr>
            <a:lvl3pPr indent="-355600" lvl="2" marL="1371600" algn="l">
              <a:lnSpc>
                <a:spcPct val="100000"/>
              </a:lnSpc>
              <a:spcBef>
                <a:spcPts val="500"/>
              </a:spcBef>
              <a:spcAft>
                <a:spcPts val="0"/>
              </a:spcAft>
              <a:buClr>
                <a:schemeClr val="dk1"/>
              </a:buClr>
              <a:buSzPts val="2000"/>
              <a:buChar char="–"/>
              <a:defRPr sz="2000"/>
            </a:lvl3pPr>
            <a:lvl4pPr indent="-342900" lvl="3" marL="1828800" algn="l">
              <a:lnSpc>
                <a:spcPct val="100000"/>
              </a:lnSpc>
              <a:spcBef>
                <a:spcPts val="500"/>
              </a:spcBef>
              <a:spcAft>
                <a:spcPts val="0"/>
              </a:spcAft>
              <a:buClr>
                <a:schemeClr val="dk1"/>
              </a:buClr>
              <a:buSzPts val="1800"/>
              <a:buChar char="–"/>
              <a:defRPr sz="1800"/>
            </a:lvl4pPr>
            <a:lvl5pPr indent="-330200" lvl="4" marL="2286000" algn="l">
              <a:lnSpc>
                <a:spcPct val="100000"/>
              </a:lnSpc>
              <a:spcBef>
                <a:spcPts val="500"/>
              </a:spcBef>
              <a:spcAft>
                <a:spcPts val="0"/>
              </a:spcAft>
              <a:buClr>
                <a:schemeClr val="dk1"/>
              </a:buClr>
              <a:buSzPts val="160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 name="Google Shape;82;p29"/>
          <p:cNvSpPr txBox="1"/>
          <p:nvPr>
            <p:ph idx="2" type="body"/>
          </p:nvPr>
        </p:nvSpPr>
        <p:spPr>
          <a:xfrm>
            <a:off x="565149" y="2368295"/>
            <a:ext cx="4114800" cy="31858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29"/>
          <p:cNvSpPr txBox="1"/>
          <p:nvPr>
            <p:ph idx="10" type="dt"/>
          </p:nvPr>
        </p:nvSpPr>
        <p:spPr>
          <a:xfrm>
            <a:off x="565149" y="594969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9"/>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9"/>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29"/>
          <p:cNvSpPr/>
          <p:nvPr/>
        </p:nvSpPr>
        <p:spPr>
          <a:xfrm>
            <a:off x="9881559" y="976630"/>
            <a:ext cx="1336775" cy="1201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 name="Google Shape;87;p29"/>
          <p:cNvSpPr/>
          <p:nvPr/>
        </p:nvSpPr>
        <p:spPr>
          <a:xfrm>
            <a:off x="-1" y="1096772"/>
            <a:ext cx="263565"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29"/>
          <p:cNvSpPr/>
          <p:nvPr/>
        </p:nvSpPr>
        <p:spPr>
          <a:xfrm>
            <a:off x="58248" y="5618905"/>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9" name="Shape 89"/>
        <p:cNvGrpSpPr/>
        <p:nvPr/>
      </p:nvGrpSpPr>
      <p:grpSpPr>
        <a:xfrm>
          <a:off x="0" y="0"/>
          <a:ext cx="0" cy="0"/>
          <a:chOff x="0" y="0"/>
          <a:chExt cx="0" cy="0"/>
        </a:xfrm>
      </p:grpSpPr>
      <p:sp>
        <p:nvSpPr>
          <p:cNvPr id="90" name="Google Shape;90;p30"/>
          <p:cNvSpPr txBox="1"/>
          <p:nvPr>
            <p:ph type="title"/>
          </p:nvPr>
        </p:nvSpPr>
        <p:spPr>
          <a:xfrm>
            <a:off x="565149" y="1203800"/>
            <a:ext cx="4114800" cy="107721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0"/>
          <p:cNvSpPr/>
          <p:nvPr>
            <p:ph idx="2" type="pic"/>
          </p:nvPr>
        </p:nvSpPr>
        <p:spPr>
          <a:xfrm>
            <a:off x="5631151" y="1096772"/>
            <a:ext cx="6096271" cy="5761228"/>
          </a:xfrm>
          <a:prstGeom prst="rect">
            <a:avLst/>
          </a:prstGeom>
          <a:solidFill>
            <a:schemeClr val="lt2"/>
          </a:solidFill>
          <a:ln>
            <a:noFill/>
          </a:ln>
        </p:spPr>
      </p:sp>
      <p:sp>
        <p:nvSpPr>
          <p:cNvPr id="92" name="Google Shape;92;p30"/>
          <p:cNvSpPr txBox="1"/>
          <p:nvPr>
            <p:ph idx="1" type="body"/>
          </p:nvPr>
        </p:nvSpPr>
        <p:spPr>
          <a:xfrm>
            <a:off x="565149" y="2370666"/>
            <a:ext cx="4114800" cy="31834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3" name="Google Shape;93;p30"/>
          <p:cNvSpPr txBox="1"/>
          <p:nvPr>
            <p:ph idx="10" type="dt"/>
          </p:nvPr>
        </p:nvSpPr>
        <p:spPr>
          <a:xfrm>
            <a:off x="565149" y="594969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0"/>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0"/>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30"/>
          <p:cNvSpPr/>
          <p:nvPr/>
        </p:nvSpPr>
        <p:spPr>
          <a:xfrm>
            <a:off x="9881559" y="976630"/>
            <a:ext cx="1336775" cy="12014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 name="Google Shape;97;p30"/>
          <p:cNvSpPr/>
          <p:nvPr/>
        </p:nvSpPr>
        <p:spPr>
          <a:xfrm>
            <a:off x="-1" y="1096772"/>
            <a:ext cx="263565"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30"/>
          <p:cNvSpPr/>
          <p:nvPr/>
        </p:nvSpPr>
        <p:spPr>
          <a:xfrm>
            <a:off x="58248" y="5618905"/>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565149" y="1204721"/>
            <a:ext cx="8267296" cy="144655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565149" y="2691638"/>
            <a:ext cx="8267296" cy="3188586"/>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000"/>
              </a:spcBef>
              <a:spcAft>
                <a:spcPts val="0"/>
              </a:spcAft>
              <a:buClr>
                <a:schemeClr val="dk1"/>
              </a:buClr>
              <a:buSzPts val="2400"/>
              <a:buFont typeface="NTR"/>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500"/>
              </a:spcBef>
              <a:spcAft>
                <a:spcPts val="0"/>
              </a:spcAft>
              <a:buClr>
                <a:schemeClr val="dk1"/>
              </a:buClr>
              <a:buSzPts val="2000"/>
              <a:buFont typeface="NTR"/>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5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500"/>
              </a:spcBef>
              <a:spcAft>
                <a:spcPts val="0"/>
              </a:spcAft>
              <a:buClr>
                <a:schemeClr val="dk1"/>
              </a:buClr>
              <a:buSzPts val="1600"/>
              <a:buFont typeface="NTR"/>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500"/>
              </a:spcBef>
              <a:spcAft>
                <a:spcPts val="0"/>
              </a:spcAft>
              <a:buClr>
                <a:schemeClr val="dk1"/>
              </a:buClr>
              <a:buSzPts val="1600"/>
              <a:buFont typeface="NTR"/>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1"/>
          <p:cNvSpPr txBox="1"/>
          <p:nvPr>
            <p:ph idx="10" type="dt"/>
          </p:nvPr>
        </p:nvSpPr>
        <p:spPr>
          <a:xfrm>
            <a:off x="565149" y="5949698"/>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1"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1"/>
          <p:cNvSpPr txBox="1"/>
          <p:nvPr>
            <p:ph idx="11" type="ftr"/>
          </p:nvPr>
        </p:nvSpPr>
        <p:spPr>
          <a:xfrm>
            <a:off x="565151" y="543179"/>
            <a:ext cx="4114800" cy="24688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1"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1"/>
          <p:cNvSpPr txBox="1"/>
          <p:nvPr>
            <p:ph idx="12" type="sldNum"/>
          </p:nvPr>
        </p:nvSpPr>
        <p:spPr>
          <a:xfrm>
            <a:off x="10813024" y="511175"/>
            <a:ext cx="914400" cy="31089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00" u="none" cap="none" strike="noStrike">
                <a:solidFill>
                  <a:schemeClr val="dk1"/>
                </a:solidFill>
                <a:latin typeface="Arial"/>
                <a:ea typeface="Arial"/>
                <a:cs typeface="Arial"/>
                <a:sym typeface="Arial"/>
              </a:defRPr>
            </a:lvl1pPr>
            <a:lvl2pPr indent="0" lvl="1" marL="0" marR="0" rtl="0" algn="r">
              <a:spcBef>
                <a:spcPts val="0"/>
              </a:spcBef>
              <a:buNone/>
              <a:defRPr b="0" i="0" sz="1400" u="none" cap="none" strike="noStrike">
                <a:solidFill>
                  <a:schemeClr val="dk1"/>
                </a:solidFill>
                <a:latin typeface="Arial"/>
                <a:ea typeface="Arial"/>
                <a:cs typeface="Arial"/>
                <a:sym typeface="Arial"/>
              </a:defRPr>
            </a:lvl2pPr>
            <a:lvl3pPr indent="0" lvl="2" marL="0" marR="0" rtl="0" algn="r">
              <a:spcBef>
                <a:spcPts val="0"/>
              </a:spcBef>
              <a:buNone/>
              <a:defRPr b="0" i="0" sz="1400" u="none" cap="none" strike="noStrike">
                <a:solidFill>
                  <a:schemeClr val="dk1"/>
                </a:solidFill>
                <a:latin typeface="Arial"/>
                <a:ea typeface="Arial"/>
                <a:cs typeface="Arial"/>
                <a:sym typeface="Arial"/>
              </a:defRPr>
            </a:lvl3pPr>
            <a:lvl4pPr indent="0" lvl="3" marL="0" marR="0" rtl="0" algn="r">
              <a:spcBef>
                <a:spcPts val="0"/>
              </a:spcBef>
              <a:buNone/>
              <a:defRPr b="0" i="0" sz="1400" u="none" cap="none" strike="noStrike">
                <a:solidFill>
                  <a:schemeClr val="dk1"/>
                </a:solidFill>
                <a:latin typeface="Arial"/>
                <a:ea typeface="Arial"/>
                <a:cs typeface="Arial"/>
                <a:sym typeface="Arial"/>
              </a:defRPr>
            </a:lvl4pPr>
            <a:lvl5pPr indent="0" lvl="4" marL="0" marR="0" rtl="0" algn="r">
              <a:spcBef>
                <a:spcPts val="0"/>
              </a:spcBef>
              <a:buNone/>
              <a:defRPr b="0" i="0" sz="1400" u="none" cap="none" strike="noStrike">
                <a:solidFill>
                  <a:schemeClr val="dk1"/>
                </a:solidFill>
                <a:latin typeface="Arial"/>
                <a:ea typeface="Arial"/>
                <a:cs typeface="Arial"/>
                <a:sym typeface="Arial"/>
              </a:defRPr>
            </a:lvl5pPr>
            <a:lvl6pPr indent="0" lvl="5" marL="0" marR="0" rtl="0" algn="r">
              <a:spcBef>
                <a:spcPts val="0"/>
              </a:spcBef>
              <a:buNone/>
              <a:defRPr b="0" i="0" sz="1400" u="none" cap="none" strike="noStrike">
                <a:solidFill>
                  <a:schemeClr val="dk1"/>
                </a:solidFill>
                <a:latin typeface="Arial"/>
                <a:ea typeface="Arial"/>
                <a:cs typeface="Arial"/>
                <a:sym typeface="Arial"/>
              </a:defRPr>
            </a:lvl6pPr>
            <a:lvl7pPr indent="0" lvl="6" marL="0" marR="0" rtl="0" algn="r">
              <a:spcBef>
                <a:spcPts val="0"/>
              </a:spcBef>
              <a:buNone/>
              <a:defRPr b="0" i="0" sz="1400" u="none" cap="none" strike="noStrike">
                <a:solidFill>
                  <a:schemeClr val="dk1"/>
                </a:solidFill>
                <a:latin typeface="Arial"/>
                <a:ea typeface="Arial"/>
                <a:cs typeface="Arial"/>
                <a:sym typeface="Arial"/>
              </a:defRPr>
            </a:lvl7pPr>
            <a:lvl8pPr indent="0" lvl="7" marL="0" marR="0" rtl="0" algn="r">
              <a:spcBef>
                <a:spcPts val="0"/>
              </a:spcBef>
              <a:buNone/>
              <a:defRPr b="0" i="0" sz="1400" u="none" cap="none" strike="noStrike">
                <a:solidFill>
                  <a:schemeClr val="dk1"/>
                </a:solidFill>
                <a:latin typeface="Arial"/>
                <a:ea typeface="Arial"/>
                <a:cs typeface="Arial"/>
                <a:sym typeface="Arial"/>
              </a:defRPr>
            </a:lvl8pPr>
            <a:lvl9pPr indent="0" lvl="8" marL="0" marR="0" rt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1"/>
          <p:cNvSpPr txBox="1"/>
          <p:nvPr>
            <p:ph type="title"/>
          </p:nvPr>
        </p:nvSpPr>
        <p:spPr>
          <a:xfrm>
            <a:off x="5530341" y="58166"/>
            <a:ext cx="8267296" cy="144655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4400"/>
              <a:buFont typeface="Play"/>
              <a:buNone/>
            </a:pPr>
            <a:r>
              <a:rPr lang="en-US"/>
              <a:t>Tanışma Isınma Oyunu</a:t>
            </a:r>
            <a:endParaRPr/>
          </a:p>
        </p:txBody>
      </p:sp>
      <p:sp>
        <p:nvSpPr>
          <p:cNvPr id="123" name="Google Shape;123;p1"/>
          <p:cNvSpPr txBox="1"/>
          <p:nvPr>
            <p:ph idx="1" type="body"/>
          </p:nvPr>
        </p:nvSpPr>
        <p:spPr>
          <a:xfrm>
            <a:off x="1836623" y="1960437"/>
            <a:ext cx="9307628" cy="3188587"/>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00000"/>
              </a:lnSpc>
              <a:spcBef>
                <a:spcPts val="0"/>
              </a:spcBef>
              <a:spcAft>
                <a:spcPts val="0"/>
              </a:spcAft>
              <a:buClr>
                <a:schemeClr val="dk1"/>
              </a:buClr>
              <a:buSzPct val="100000"/>
              <a:buNone/>
            </a:pPr>
            <a:r>
              <a:rPr lang="en-US"/>
              <a:t>1- Elinizde bulunan saç bantlarının üzerine listede verilen isimlerden birini yazın.</a:t>
            </a:r>
            <a:endParaRPr/>
          </a:p>
          <a:p>
            <a:pPr indent="0" lvl="0" marL="0" rtl="0" algn="l">
              <a:lnSpc>
                <a:spcPct val="100000"/>
              </a:lnSpc>
              <a:spcBef>
                <a:spcPts val="1000"/>
              </a:spcBef>
              <a:spcAft>
                <a:spcPts val="0"/>
              </a:spcAft>
              <a:buClr>
                <a:schemeClr val="dk1"/>
              </a:buClr>
              <a:buSzPct val="100000"/>
              <a:buNone/>
            </a:pPr>
            <a:r>
              <a:rPr lang="en-US"/>
              <a:t>2- Alın bantlarını herhangi bir arkadaşınızın alnına koyun ki, üzerinde yazan ismi öğrenmesin.</a:t>
            </a:r>
            <a:endParaRPr/>
          </a:p>
          <a:p>
            <a:pPr indent="0" lvl="0" marL="0" rtl="0" algn="l">
              <a:lnSpc>
                <a:spcPct val="100000"/>
              </a:lnSpc>
              <a:spcBef>
                <a:spcPts val="1000"/>
              </a:spcBef>
              <a:spcAft>
                <a:spcPts val="0"/>
              </a:spcAft>
              <a:buClr>
                <a:schemeClr val="dk1"/>
              </a:buClr>
              <a:buSzPct val="100000"/>
              <a:buNone/>
            </a:pPr>
            <a:r>
              <a:rPr lang="en-US"/>
              <a:t>3- Alnınıza bir bant koyun.</a:t>
            </a:r>
            <a:endParaRPr/>
          </a:p>
          <a:p>
            <a:pPr indent="0" lvl="0" marL="0" rtl="0" algn="l">
              <a:lnSpc>
                <a:spcPct val="100000"/>
              </a:lnSpc>
              <a:spcBef>
                <a:spcPts val="1000"/>
              </a:spcBef>
              <a:spcAft>
                <a:spcPts val="0"/>
              </a:spcAft>
              <a:buClr>
                <a:schemeClr val="dk1"/>
              </a:buClr>
              <a:buSzPct val="100000"/>
              <a:buNone/>
            </a:pPr>
            <a:r>
              <a:rPr lang="en-US"/>
              <a:t>4- Şimdi sadece "evet" veya "hayır" cevabı gerektiren sorular sorarak alnınızda yazan ismi bulmaya çalışın.</a:t>
            </a:r>
            <a:endParaRPr/>
          </a:p>
          <a:p>
            <a:pPr indent="0" lvl="0" marL="0" rtl="0" algn="l">
              <a:lnSpc>
                <a:spcPct val="100000"/>
              </a:lnSpc>
              <a:spcBef>
                <a:spcPts val="1000"/>
              </a:spcBef>
              <a:spcAft>
                <a:spcPts val="0"/>
              </a:spcAft>
              <a:buClr>
                <a:schemeClr val="dk1"/>
              </a:buClr>
              <a:buSzPct val="100000"/>
              <a:buNone/>
            </a:pPr>
            <a:r>
              <a:rPr lang="en-US"/>
              <a:t>5- Unutmayın kişi başına yalnızca 1 soru sorabilirsiniz. Sorunuz bittikten sonra karşı tarafın size soru sormasını beklemelisiniz. </a:t>
            </a:r>
            <a:endParaRPr/>
          </a:p>
          <a:p>
            <a:pPr indent="0" lvl="0" marL="0" rtl="0" algn="l">
              <a:lnSpc>
                <a:spcPct val="100000"/>
              </a:lnSpc>
              <a:spcBef>
                <a:spcPts val="1000"/>
              </a:spcBef>
              <a:spcAft>
                <a:spcPts val="0"/>
              </a:spcAft>
              <a:buClr>
                <a:schemeClr val="dk1"/>
              </a:buClr>
              <a:buSzPct val="100000"/>
              <a:buNone/>
            </a:pPr>
            <a:r>
              <a:rPr lang="en-US"/>
              <a:t>6- Evet veya Hayır dışında bir cevap veremezsiniz.</a:t>
            </a:r>
            <a:endParaRPr/>
          </a:p>
          <a:p>
            <a:pPr indent="0" lvl="0" marL="0" rtl="0" algn="l">
              <a:lnSpc>
                <a:spcPct val="100000"/>
              </a:lnSpc>
              <a:spcBef>
                <a:spcPts val="1000"/>
              </a:spcBef>
              <a:spcAft>
                <a:spcPts val="0"/>
              </a:spcAft>
              <a:buClr>
                <a:schemeClr val="dk1"/>
              </a:buClr>
              <a:buSzPct val="100000"/>
              <a:buNone/>
            </a:pPr>
            <a:r>
              <a:rPr lang="en-US"/>
              <a:t>7- Size plan yapmak için ve kağıtlara yazı yasmak için 5 dk süre. Oyun süre sonunda başlıyor.</a:t>
            </a:r>
            <a:endParaRPr/>
          </a:p>
        </p:txBody>
      </p:sp>
      <p:pic>
        <p:nvPicPr>
          <p:cNvPr id="124" name="Google Shape;124;p1"/>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0"/>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9" name="Google Shape;249;p10"/>
          <p:cNvPicPr preferRelativeResize="0"/>
          <p:nvPr/>
        </p:nvPicPr>
        <p:blipFill rotWithShape="1">
          <a:blip r:embed="rId4">
            <a:alphaModFix amt="20000"/>
          </a:blip>
          <a:srcRect b="0" l="0" r="0" t="0"/>
          <a:stretch/>
        </p:blipFill>
        <p:spPr>
          <a:xfrm>
            <a:off x="514731" y="2385196"/>
            <a:ext cx="2212848" cy="2212848"/>
          </a:xfrm>
          <a:prstGeom prst="rect">
            <a:avLst/>
          </a:prstGeom>
          <a:noFill/>
          <a:ln>
            <a:noFill/>
          </a:ln>
        </p:spPr>
      </p:pic>
      <p:sp>
        <p:nvSpPr>
          <p:cNvPr id="250" name="Google Shape;250;p10"/>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10"/>
          <p:cNvSpPr/>
          <p:nvPr/>
        </p:nvSpPr>
        <p:spPr>
          <a:xfrm>
            <a:off x="11738233" y="1096773"/>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252" name="Google Shape;252;p10"/>
          <p:cNvSpPr/>
          <p:nvPr/>
        </p:nvSpPr>
        <p:spPr>
          <a:xfrm>
            <a:off x="11531287"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53" name="Google Shape;253;p10"/>
          <p:cNvCxnSpPr/>
          <p:nvPr/>
        </p:nvCxnSpPr>
        <p:spPr>
          <a:xfrm>
            <a:off x="8880413" y="5250767"/>
            <a:ext cx="1320900" cy="10200"/>
          </a:xfrm>
          <a:prstGeom prst="bentConnector3">
            <a:avLst>
              <a:gd fmla="val 50003" name="adj1"/>
            </a:avLst>
          </a:prstGeom>
          <a:noFill/>
          <a:ln cap="flat" cmpd="sng" w="9525">
            <a:solidFill>
              <a:schemeClr val="accent1"/>
            </a:solidFill>
            <a:prstDash val="solid"/>
            <a:miter lim="800000"/>
            <a:headEnd len="sm" w="sm" type="none"/>
            <a:tailEnd len="sm" w="sm" type="none"/>
          </a:ln>
        </p:spPr>
      </p:cxnSp>
      <p:sp>
        <p:nvSpPr>
          <p:cNvPr id="254" name="Google Shape;254;p10"/>
          <p:cNvSpPr/>
          <p:nvPr/>
        </p:nvSpPr>
        <p:spPr>
          <a:xfrm>
            <a:off x="1091820" y="2414776"/>
            <a:ext cx="10126509" cy="218326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Soyutlama, karmaşıklığı yönetmemize yardımcı olacak şeyleri basitleştirmekle ilgilidir. Bir sorunun en önemli yönlerinin neler olduğunu belirlemeyi ve odaklanmamız gerekmeyen diğer spesifik ayrıntıları gizlemeyi gerektirir. Önemli yönler, uğraştığımız orijinal şeyin bir modelini veya basitleştirilmiş temsilini oluşturmak için kullanılabilir. Daha sonra, tüm ince ayrıntılarla aynı anda uğraşmak yerine, sorunu çözmek için bu modelle çalışabiliriz. Bilgisayar Bilimcileri genellikle birden fazla soyutlama düzeyiyle çalışırlar.</a:t>
            </a:r>
            <a:endParaRPr sz="1800">
              <a:solidFill>
                <a:schemeClr val="dk1"/>
              </a:solidFill>
              <a:latin typeface="Arial"/>
              <a:ea typeface="Arial"/>
              <a:cs typeface="Arial"/>
              <a:sym typeface="Arial"/>
            </a:endParaRPr>
          </a:p>
        </p:txBody>
      </p:sp>
      <p:sp>
        <p:nvSpPr>
          <p:cNvPr id="255" name="Google Shape;255;p10"/>
          <p:cNvSpPr/>
          <p:nvPr/>
        </p:nvSpPr>
        <p:spPr>
          <a:xfrm>
            <a:off x="1091822" y="4847023"/>
            <a:ext cx="10126509" cy="185615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Bu aktivitedeki kartların her biri dijital cihazın içindeki bir parçayı temsil ediyor. Tüm 'bit'lerimizi kare içinde bir araya getirdiğimizde, bu bazı verilerin bir temsilidir (kuşkusuz sihir numarasındaki rastgele veriler, ancak bu gerçek verilerle yapılabilir!). Bu, ızgaramızın bir soyutlama olduğu anlamına gelir çünkü dijital bir cihazda depolanabilen herhangi bir veri parçasını (örneğin bir ses dosyası, bir video ve hatta bir kod parçası) temsil etmek için kullanılabilecek bir modeldir!</a:t>
            </a:r>
            <a:endParaRPr sz="1800">
              <a:solidFill>
                <a:schemeClr val="dk1"/>
              </a:solidFill>
              <a:latin typeface="Arial"/>
              <a:ea typeface="Arial"/>
              <a:cs typeface="Arial"/>
              <a:sym typeface="Arial"/>
            </a:endParaRPr>
          </a:p>
        </p:txBody>
      </p:sp>
      <p:grpSp>
        <p:nvGrpSpPr>
          <p:cNvPr id="256" name="Google Shape;256;p10"/>
          <p:cNvGrpSpPr/>
          <p:nvPr/>
        </p:nvGrpSpPr>
        <p:grpSpPr>
          <a:xfrm>
            <a:off x="1091819" y="1278097"/>
            <a:ext cx="10126511" cy="981859"/>
            <a:chOff x="1091819" y="1278097"/>
            <a:chExt cx="10126510" cy="981859"/>
          </a:xfrm>
        </p:grpSpPr>
        <p:sp>
          <p:nvSpPr>
            <p:cNvPr id="257" name="Google Shape;257;p10"/>
            <p:cNvSpPr/>
            <p:nvPr/>
          </p:nvSpPr>
          <p:spPr>
            <a:xfrm>
              <a:off x="1091819" y="1278097"/>
              <a:ext cx="10126510" cy="981859"/>
            </a:xfrm>
            <a:prstGeom prst="roundRect">
              <a:avLst>
                <a:gd fmla="val 16667" name="adj"/>
              </a:avLst>
            </a:prstGeom>
            <a:solidFill>
              <a:srgbClr val="F5A9A7"/>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Arial"/>
                  <a:ea typeface="Arial"/>
                  <a:cs typeface="Arial"/>
                  <a:sym typeface="Arial"/>
                </a:rPr>
                <a:t>Soyutlama</a:t>
              </a:r>
              <a:endParaRPr sz="4000">
                <a:solidFill>
                  <a:schemeClr val="dk1"/>
                </a:solidFill>
                <a:latin typeface="Arial"/>
                <a:ea typeface="Arial"/>
                <a:cs typeface="Arial"/>
                <a:sym typeface="Arial"/>
              </a:endParaRPr>
            </a:p>
          </p:txBody>
        </p:sp>
        <p:pic>
          <p:nvPicPr>
            <p:cNvPr descr="https://www.csunplugged.org/static/img/general/ct-abstraction.png" id="258" name="Google Shape;258;p10"/>
            <p:cNvPicPr preferRelativeResize="0"/>
            <p:nvPr/>
          </p:nvPicPr>
          <p:blipFill rotWithShape="1">
            <a:blip r:embed="rId5">
              <a:alphaModFix/>
            </a:blip>
            <a:srcRect b="0" l="0" r="0" t="0"/>
            <a:stretch/>
          </p:blipFill>
          <p:spPr>
            <a:xfrm>
              <a:off x="10278130" y="1336031"/>
              <a:ext cx="800100" cy="923925"/>
            </a:xfrm>
            <a:prstGeom prst="rect">
              <a:avLst/>
            </a:prstGeom>
            <a:noFill/>
            <a:ln>
              <a:noFill/>
            </a:ln>
          </p:spPr>
        </p:pic>
      </p:grpSp>
      <p:sp>
        <p:nvSpPr>
          <p:cNvPr id="259" name="Google Shape;259;p10"/>
          <p:cNvSpPr txBox="1"/>
          <p:nvPr/>
        </p:nvSpPr>
        <p:spPr>
          <a:xfrm>
            <a:off x="6945537" y="151678"/>
            <a:ext cx="346643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BİD Becerileri</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1"/>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 name="Google Shape;265;p11"/>
          <p:cNvSpPr txBox="1"/>
          <p:nvPr>
            <p:ph type="title"/>
          </p:nvPr>
        </p:nvSpPr>
        <p:spPr>
          <a:xfrm>
            <a:off x="6008304" y="27306"/>
            <a:ext cx="7746513" cy="127259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4400"/>
              <a:buFont typeface="Arial"/>
              <a:buNone/>
            </a:pPr>
            <a:r>
              <a:rPr lang="en-US">
                <a:solidFill>
                  <a:srgbClr val="000000"/>
                </a:solidFill>
                <a:latin typeface="Arial"/>
                <a:ea typeface="Arial"/>
                <a:cs typeface="Arial"/>
                <a:sym typeface="Arial"/>
              </a:rPr>
              <a:t>Örnek</a:t>
            </a:r>
            <a:endParaRPr/>
          </a:p>
        </p:txBody>
      </p:sp>
      <p:sp>
        <p:nvSpPr>
          <p:cNvPr id="266" name="Google Shape;266;p11"/>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 name="Google Shape;267;p11"/>
          <p:cNvSpPr/>
          <p:nvPr/>
        </p:nvSpPr>
        <p:spPr>
          <a:xfrm>
            <a:off x="-1" y="1096772"/>
            <a:ext cx="263565"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 name="Google Shape;268;p11"/>
          <p:cNvSpPr/>
          <p:nvPr/>
        </p:nvSpPr>
        <p:spPr>
          <a:xfrm>
            <a:off x="58248"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69" name="Google Shape;269;p11"/>
          <p:cNvPicPr preferRelativeResize="0"/>
          <p:nvPr/>
        </p:nvPicPr>
        <p:blipFill rotWithShape="1">
          <a:blip r:embed="rId4">
            <a:alphaModFix amt="20000"/>
          </a:blip>
          <a:srcRect b="0" l="0" r="0" t="0"/>
          <a:stretch/>
        </p:blipFill>
        <p:spPr>
          <a:xfrm>
            <a:off x="566259" y="2917669"/>
            <a:ext cx="2212848" cy="2212848"/>
          </a:xfrm>
          <a:prstGeom prst="rect">
            <a:avLst/>
          </a:prstGeom>
          <a:noFill/>
          <a:ln>
            <a:noFill/>
          </a:ln>
        </p:spPr>
      </p:pic>
      <p:sp>
        <p:nvSpPr>
          <p:cNvPr id="270" name="Google Shape;270;p11"/>
          <p:cNvSpPr txBox="1"/>
          <p:nvPr/>
        </p:nvSpPr>
        <p:spPr>
          <a:xfrm>
            <a:off x="2296188" y="6235593"/>
            <a:ext cx="323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Gerçeğe yakın harita</a:t>
            </a:r>
            <a:endParaRPr/>
          </a:p>
        </p:txBody>
      </p:sp>
      <p:sp>
        <p:nvSpPr>
          <p:cNvPr id="271" name="Google Shape;271;p11"/>
          <p:cNvSpPr txBox="1"/>
          <p:nvPr/>
        </p:nvSpPr>
        <p:spPr>
          <a:xfrm>
            <a:off x="7798511" y="6235593"/>
            <a:ext cx="323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Soyutlanmış Harita</a:t>
            </a:r>
            <a:endParaRPr/>
          </a:p>
        </p:txBody>
      </p:sp>
      <p:pic>
        <p:nvPicPr>
          <p:cNvPr descr="A map of a neighborhood&#10;&#10;Description automatically generated" id="272" name="Google Shape;272;p11"/>
          <p:cNvPicPr preferRelativeResize="0"/>
          <p:nvPr/>
        </p:nvPicPr>
        <p:blipFill rotWithShape="1">
          <a:blip r:embed="rId5">
            <a:alphaModFix/>
          </a:blip>
          <a:srcRect b="0" l="0" r="0" t="0"/>
          <a:stretch/>
        </p:blipFill>
        <p:spPr>
          <a:xfrm>
            <a:off x="578018" y="2066077"/>
            <a:ext cx="5336087" cy="3988593"/>
          </a:xfrm>
          <a:prstGeom prst="rect">
            <a:avLst/>
          </a:prstGeom>
          <a:noFill/>
          <a:ln>
            <a:noFill/>
          </a:ln>
        </p:spPr>
      </p:pic>
      <p:pic>
        <p:nvPicPr>
          <p:cNvPr descr="A map of a city&#10;&#10;Description automatically generated" id="273" name="Google Shape;273;p11"/>
          <p:cNvPicPr preferRelativeResize="0"/>
          <p:nvPr/>
        </p:nvPicPr>
        <p:blipFill rotWithShape="1">
          <a:blip r:embed="rId6">
            <a:alphaModFix/>
          </a:blip>
          <a:srcRect b="0" l="0" r="0" t="0"/>
          <a:stretch/>
        </p:blipFill>
        <p:spPr>
          <a:xfrm>
            <a:off x="5914105" y="2066077"/>
            <a:ext cx="6187859" cy="39885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2"/>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9" name="Google Shape;279;p12"/>
          <p:cNvPicPr preferRelativeResize="0"/>
          <p:nvPr/>
        </p:nvPicPr>
        <p:blipFill rotWithShape="1">
          <a:blip r:embed="rId4">
            <a:alphaModFix amt="20000"/>
          </a:blip>
          <a:srcRect b="0" l="0" r="0" t="0"/>
          <a:stretch/>
        </p:blipFill>
        <p:spPr>
          <a:xfrm>
            <a:off x="502205" y="2823607"/>
            <a:ext cx="2212848" cy="2212848"/>
          </a:xfrm>
          <a:prstGeom prst="rect">
            <a:avLst/>
          </a:prstGeom>
          <a:noFill/>
          <a:ln>
            <a:noFill/>
          </a:ln>
        </p:spPr>
      </p:pic>
      <p:sp>
        <p:nvSpPr>
          <p:cNvPr id="280" name="Google Shape;280;p12"/>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 name="Google Shape;281;p12"/>
          <p:cNvSpPr/>
          <p:nvPr/>
        </p:nvSpPr>
        <p:spPr>
          <a:xfrm>
            <a:off x="11738233" y="1096773"/>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282" name="Google Shape;282;p12"/>
          <p:cNvSpPr/>
          <p:nvPr/>
        </p:nvSpPr>
        <p:spPr>
          <a:xfrm>
            <a:off x="11531287"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83" name="Google Shape;283;p12"/>
          <p:cNvCxnSpPr/>
          <p:nvPr/>
        </p:nvCxnSpPr>
        <p:spPr>
          <a:xfrm>
            <a:off x="8880413" y="5250767"/>
            <a:ext cx="1320900" cy="10200"/>
          </a:xfrm>
          <a:prstGeom prst="bentConnector3">
            <a:avLst>
              <a:gd fmla="val 50003" name="adj1"/>
            </a:avLst>
          </a:prstGeom>
          <a:noFill/>
          <a:ln cap="flat" cmpd="sng" w="9525">
            <a:solidFill>
              <a:schemeClr val="accent1"/>
            </a:solidFill>
            <a:prstDash val="solid"/>
            <a:miter lim="800000"/>
            <a:headEnd len="sm" w="sm" type="none"/>
            <a:tailEnd len="sm" w="sm" type="none"/>
          </a:ln>
        </p:spPr>
      </p:cxnSp>
      <p:sp>
        <p:nvSpPr>
          <p:cNvPr id="284" name="Google Shape;284;p12"/>
          <p:cNvSpPr/>
          <p:nvPr/>
        </p:nvSpPr>
        <p:spPr>
          <a:xfrm>
            <a:off x="1091820" y="2414777"/>
            <a:ext cx="10126509" cy="1856975"/>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Ayrıştırma, sorunları daha küçük, daha yönetilebilir parçalara bölmek ve daha sonra bu küçük sorunların her birini çözmeye odaklanmakla ilgilidir. Karmaşık bir problemi, daha küçük parçalar çözülmesi kolay olacak kadar basit hale gelinceye kadar parçalara ayırabiliriz. Bu küçük ve basit sorunların her birinin çözümü, başladığımız büyük sorunun çözümüne dönüşür. Ayrıştırma, büyük sorunları çok daha az korkutucu hale getirmeye yardımcı olur!</a:t>
            </a:r>
            <a:endParaRPr sz="1800">
              <a:solidFill>
                <a:schemeClr val="dk1"/>
              </a:solidFill>
              <a:latin typeface="Arial"/>
              <a:ea typeface="Arial"/>
              <a:cs typeface="Arial"/>
              <a:sym typeface="Arial"/>
            </a:endParaRPr>
          </a:p>
        </p:txBody>
      </p:sp>
      <p:sp>
        <p:nvSpPr>
          <p:cNvPr id="285" name="Google Shape;285;p12"/>
          <p:cNvSpPr/>
          <p:nvPr/>
        </p:nvSpPr>
        <p:spPr>
          <a:xfrm>
            <a:off x="1091820" y="4550306"/>
            <a:ext cx="10126509" cy="185615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Bu görevi başarmak için öğrencilerin “hatayı bulma” sürecini daha küçük adımlara ayırmaları gerekir. Öğrencilerin ilk adımı şu olabilir: "Bir hata bulana kadar her satıra tek tek bakın". Daha büyük sorunu bir alt göreve ayrıştırıyorlar, daha sonra bunun üzerinde çalışabilirler ve sorunun tamamını tamamlamaya daha da yaklaşabilirler. Benzer şekilde, hatalı sütunu bulmaları gerektiğinde, bunu aynı şekilde parçalara ayırabilirler, bir sütuna odaklanabilirler ve yukarıdaki aynı soruyu sorabilirler: sütunda çift sayıda mı yoksa tek sayıda siyah kart mı var?</a:t>
            </a:r>
            <a:endParaRPr sz="1800">
              <a:solidFill>
                <a:schemeClr val="dk1"/>
              </a:solidFill>
              <a:latin typeface="Arial"/>
              <a:ea typeface="Arial"/>
              <a:cs typeface="Arial"/>
              <a:sym typeface="Arial"/>
            </a:endParaRPr>
          </a:p>
        </p:txBody>
      </p:sp>
      <p:sp>
        <p:nvSpPr>
          <p:cNvPr id="286" name="Google Shape;286;p12"/>
          <p:cNvSpPr txBox="1"/>
          <p:nvPr/>
        </p:nvSpPr>
        <p:spPr>
          <a:xfrm>
            <a:off x="6945537" y="151678"/>
            <a:ext cx="216760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CT Skills</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nvGrpSpPr>
          <p:cNvPr id="287" name="Google Shape;287;p12"/>
          <p:cNvGrpSpPr/>
          <p:nvPr/>
        </p:nvGrpSpPr>
        <p:grpSpPr>
          <a:xfrm>
            <a:off x="1091819" y="1278097"/>
            <a:ext cx="10126511" cy="981859"/>
            <a:chOff x="1091819" y="1278097"/>
            <a:chExt cx="10126510" cy="981859"/>
          </a:xfrm>
        </p:grpSpPr>
        <p:sp>
          <p:nvSpPr>
            <p:cNvPr id="288" name="Google Shape;288;p12"/>
            <p:cNvSpPr/>
            <p:nvPr/>
          </p:nvSpPr>
          <p:spPr>
            <a:xfrm>
              <a:off x="1091819" y="1278097"/>
              <a:ext cx="10126510" cy="981859"/>
            </a:xfrm>
            <a:prstGeom prst="roundRect">
              <a:avLst>
                <a:gd fmla="val 16667" name="adj"/>
              </a:avLst>
            </a:prstGeom>
            <a:solidFill>
              <a:srgbClr val="D5F38B"/>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Arial"/>
                  <a:ea typeface="Arial"/>
                  <a:cs typeface="Arial"/>
                  <a:sym typeface="Arial"/>
                </a:rPr>
                <a:t>Ayrıştırma</a:t>
              </a:r>
              <a:endParaRPr sz="4000">
                <a:solidFill>
                  <a:schemeClr val="dk1"/>
                </a:solidFill>
                <a:latin typeface="Arial"/>
                <a:ea typeface="Arial"/>
                <a:cs typeface="Arial"/>
                <a:sym typeface="Arial"/>
              </a:endParaRPr>
            </a:p>
          </p:txBody>
        </p:sp>
        <p:pic>
          <p:nvPicPr>
            <p:cNvPr descr="https://www.csunplugged.org/static/img/general/ct-decomposition.png" id="289" name="Google Shape;289;p12"/>
            <p:cNvPicPr preferRelativeResize="0"/>
            <p:nvPr/>
          </p:nvPicPr>
          <p:blipFill rotWithShape="1">
            <a:blip r:embed="rId5">
              <a:alphaModFix/>
            </a:blip>
            <a:srcRect b="0" l="0" r="0" t="0"/>
            <a:stretch/>
          </p:blipFill>
          <p:spPr>
            <a:xfrm>
              <a:off x="10306021" y="1375328"/>
              <a:ext cx="885825" cy="87630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3"/>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 name="Google Shape;295;p13"/>
          <p:cNvSpPr txBox="1"/>
          <p:nvPr>
            <p:ph type="title"/>
          </p:nvPr>
        </p:nvSpPr>
        <p:spPr>
          <a:xfrm>
            <a:off x="6008304" y="27306"/>
            <a:ext cx="7746513" cy="127259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4400"/>
              <a:buFont typeface="Arial"/>
              <a:buNone/>
            </a:pPr>
            <a:r>
              <a:rPr lang="en-US">
                <a:solidFill>
                  <a:srgbClr val="000000"/>
                </a:solidFill>
                <a:latin typeface="Arial"/>
                <a:ea typeface="Arial"/>
                <a:cs typeface="Arial"/>
                <a:sym typeface="Arial"/>
              </a:rPr>
              <a:t>Örnek</a:t>
            </a:r>
            <a:endParaRPr/>
          </a:p>
        </p:txBody>
      </p:sp>
      <p:sp>
        <p:nvSpPr>
          <p:cNvPr id="296" name="Google Shape;296;p13"/>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 name="Google Shape;297;p13"/>
          <p:cNvSpPr/>
          <p:nvPr/>
        </p:nvSpPr>
        <p:spPr>
          <a:xfrm>
            <a:off x="-1" y="1096772"/>
            <a:ext cx="263565"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 name="Google Shape;298;p13"/>
          <p:cNvSpPr/>
          <p:nvPr/>
        </p:nvSpPr>
        <p:spPr>
          <a:xfrm>
            <a:off x="58248"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99" name="Google Shape;299;p13"/>
          <p:cNvPicPr preferRelativeResize="0"/>
          <p:nvPr/>
        </p:nvPicPr>
        <p:blipFill rotWithShape="1">
          <a:blip r:embed="rId4">
            <a:alphaModFix amt="20000"/>
          </a:blip>
          <a:srcRect b="0" l="0" r="0" t="0"/>
          <a:stretch/>
        </p:blipFill>
        <p:spPr>
          <a:xfrm>
            <a:off x="606545" y="2522993"/>
            <a:ext cx="2212848" cy="2212848"/>
          </a:xfrm>
          <a:prstGeom prst="rect">
            <a:avLst/>
          </a:prstGeom>
          <a:noFill/>
          <a:ln>
            <a:noFill/>
          </a:ln>
        </p:spPr>
      </p:pic>
      <p:pic>
        <p:nvPicPr>
          <p:cNvPr descr="A person playing a piano with a person and a guitar&#10;&#10;Description automatically generated" id="300" name="Google Shape;300;p13"/>
          <p:cNvPicPr preferRelativeResize="0"/>
          <p:nvPr/>
        </p:nvPicPr>
        <p:blipFill rotWithShape="1">
          <a:blip r:embed="rId5">
            <a:alphaModFix/>
          </a:blip>
          <a:srcRect b="0" l="0" r="0" t="0"/>
          <a:stretch/>
        </p:blipFill>
        <p:spPr>
          <a:xfrm>
            <a:off x="3445934" y="1299897"/>
            <a:ext cx="7772400" cy="5181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4"/>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06" name="Google Shape;306;p14"/>
          <p:cNvPicPr preferRelativeResize="0"/>
          <p:nvPr/>
        </p:nvPicPr>
        <p:blipFill rotWithShape="1">
          <a:blip r:embed="rId4">
            <a:alphaModFix amt="20000"/>
          </a:blip>
          <a:srcRect b="0" l="0" r="0" t="0"/>
          <a:stretch/>
        </p:blipFill>
        <p:spPr>
          <a:xfrm>
            <a:off x="514731" y="2385196"/>
            <a:ext cx="2212848" cy="2212848"/>
          </a:xfrm>
          <a:prstGeom prst="rect">
            <a:avLst/>
          </a:prstGeom>
          <a:noFill/>
          <a:ln>
            <a:noFill/>
          </a:ln>
        </p:spPr>
      </p:pic>
      <p:sp>
        <p:nvSpPr>
          <p:cNvPr id="307" name="Google Shape;307;p14"/>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 name="Google Shape;308;p14"/>
          <p:cNvSpPr/>
          <p:nvPr/>
        </p:nvSpPr>
        <p:spPr>
          <a:xfrm>
            <a:off x="11738233" y="1096773"/>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309" name="Google Shape;309;p14"/>
          <p:cNvSpPr/>
          <p:nvPr/>
        </p:nvSpPr>
        <p:spPr>
          <a:xfrm>
            <a:off x="11531287"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10" name="Google Shape;310;p14"/>
          <p:cNvCxnSpPr/>
          <p:nvPr/>
        </p:nvCxnSpPr>
        <p:spPr>
          <a:xfrm>
            <a:off x="8880413" y="5250767"/>
            <a:ext cx="1320900" cy="10200"/>
          </a:xfrm>
          <a:prstGeom prst="bentConnector3">
            <a:avLst>
              <a:gd fmla="val 50003" name="adj1"/>
            </a:avLst>
          </a:prstGeom>
          <a:noFill/>
          <a:ln cap="flat" cmpd="sng" w="9525">
            <a:solidFill>
              <a:schemeClr val="accent1"/>
            </a:solidFill>
            <a:prstDash val="solid"/>
            <a:miter lim="800000"/>
            <a:headEnd len="sm" w="sm" type="none"/>
            <a:tailEnd len="sm" w="sm" type="none"/>
          </a:ln>
        </p:spPr>
      </p:cxnSp>
      <p:sp>
        <p:nvSpPr>
          <p:cNvPr id="311" name="Google Shape;311;p14"/>
          <p:cNvSpPr/>
          <p:nvPr/>
        </p:nvSpPr>
        <p:spPr>
          <a:xfrm>
            <a:off x="1091820" y="2414776"/>
            <a:ext cx="10126509" cy="2369627"/>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Genellemeye aynı zamanda 'örüntü tanıma ve genelleme' de denir. Genelleme, bir problemin çözümünü (veya çözümün bir kısmını) alıp onu diğer benzer problemlere ve görevlere uygulanabilecek şekilde genellemektir. Bilgisayar Bilimlerindeki çözümler algoritma olduğundan, bu, bir algoritmayı alıp onu çeşitli problemler için kullanılabilecek kadar genel hale getirdiğimiz anlamına gelir. Bu süreç soyutlamayı içerir, çünkü bir şeyi daha genel hale getirmek için belirli bir sorun veya durumla ilgili olan ancak algoritmanın işleyişi açısından önemli olmayan gereksiz ayrıntıları kaldırmamız gerekir.</a:t>
            </a:r>
            <a:endParaRPr sz="1800">
              <a:solidFill>
                <a:schemeClr val="dk1"/>
              </a:solidFill>
              <a:latin typeface="Arial"/>
              <a:ea typeface="Arial"/>
              <a:cs typeface="Arial"/>
              <a:sym typeface="Arial"/>
            </a:endParaRPr>
          </a:p>
        </p:txBody>
      </p:sp>
      <p:sp>
        <p:nvSpPr>
          <p:cNvPr id="312" name="Google Shape;312;p14"/>
          <p:cNvSpPr/>
          <p:nvPr/>
        </p:nvSpPr>
        <p:spPr>
          <a:xfrm>
            <a:off x="1032746" y="4876600"/>
            <a:ext cx="10126509" cy="171526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Öğrenciler çevrilen kartı bulma algoritmasını anladıktan sonra, herhangi bir boyuttaki ızgara için (tek) çevrilmiş bir kart bulabileceklerdir; 10 x 10'luk bir ızgara (100 kart) oldukça hızlı bir şekilde yapılabilir ve yeterli zaman (ve kartlar!) verildiğinde 20 x 20'lik bir ızgara bile mümkündür. "6 x 6 ızgarada hatayı bulma" problemini "hatayı ızgarada bul" şeklinde genelleştirebilirler.</a:t>
            </a:r>
            <a:endParaRPr sz="1800">
              <a:solidFill>
                <a:schemeClr val="dk1"/>
              </a:solidFill>
              <a:latin typeface="Arial"/>
              <a:ea typeface="Arial"/>
              <a:cs typeface="Arial"/>
              <a:sym typeface="Arial"/>
            </a:endParaRPr>
          </a:p>
        </p:txBody>
      </p:sp>
      <p:grpSp>
        <p:nvGrpSpPr>
          <p:cNvPr id="313" name="Google Shape;313;p14"/>
          <p:cNvGrpSpPr/>
          <p:nvPr/>
        </p:nvGrpSpPr>
        <p:grpSpPr>
          <a:xfrm>
            <a:off x="1091819" y="1278097"/>
            <a:ext cx="10126511" cy="981859"/>
            <a:chOff x="1091819" y="1278097"/>
            <a:chExt cx="10126510" cy="981859"/>
          </a:xfrm>
        </p:grpSpPr>
        <p:sp>
          <p:nvSpPr>
            <p:cNvPr id="314" name="Google Shape;314;p14"/>
            <p:cNvSpPr/>
            <p:nvPr/>
          </p:nvSpPr>
          <p:spPr>
            <a:xfrm>
              <a:off x="1091819" y="1278097"/>
              <a:ext cx="10126510" cy="981859"/>
            </a:xfrm>
            <a:prstGeom prst="roundRect">
              <a:avLst>
                <a:gd fmla="val 16667" name="adj"/>
              </a:avLst>
            </a:prstGeom>
            <a:solidFill>
              <a:srgbClr val="EEE9E4"/>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Örtüntü Tanıma ve Genelleme</a:t>
              </a:r>
              <a:endParaRPr sz="3200">
                <a:solidFill>
                  <a:schemeClr val="dk1"/>
                </a:solidFill>
                <a:latin typeface="Arial"/>
                <a:ea typeface="Arial"/>
                <a:cs typeface="Arial"/>
                <a:sym typeface="Arial"/>
              </a:endParaRPr>
            </a:p>
          </p:txBody>
        </p:sp>
        <p:pic>
          <p:nvPicPr>
            <p:cNvPr descr="https://www.csunplugged.org/static/img/general/ct-pattern.png" id="315" name="Google Shape;315;p14"/>
            <p:cNvPicPr preferRelativeResize="0"/>
            <p:nvPr/>
          </p:nvPicPr>
          <p:blipFill rotWithShape="1">
            <a:blip r:embed="rId5">
              <a:alphaModFix/>
            </a:blip>
            <a:srcRect b="0" l="0" r="0" t="0"/>
            <a:stretch/>
          </p:blipFill>
          <p:spPr>
            <a:xfrm>
              <a:off x="10221819" y="1346892"/>
              <a:ext cx="895350" cy="876300"/>
            </a:xfrm>
            <a:prstGeom prst="rect">
              <a:avLst/>
            </a:prstGeom>
            <a:noFill/>
            <a:ln>
              <a:noFill/>
            </a:ln>
          </p:spPr>
        </p:pic>
      </p:grpSp>
      <p:sp>
        <p:nvSpPr>
          <p:cNvPr id="316" name="Google Shape;316;p14"/>
          <p:cNvSpPr txBox="1"/>
          <p:nvPr/>
        </p:nvSpPr>
        <p:spPr>
          <a:xfrm>
            <a:off x="6945537" y="151678"/>
            <a:ext cx="346643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BİD Becerileri</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5"/>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22" name="Google Shape;322;p15"/>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sp>
        <p:nvSpPr>
          <p:cNvPr id="323" name="Google Shape;323;p15"/>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 name="Google Shape;324;p15"/>
          <p:cNvSpPr txBox="1"/>
          <p:nvPr>
            <p:ph type="title"/>
          </p:nvPr>
        </p:nvSpPr>
        <p:spPr>
          <a:xfrm>
            <a:off x="5011771" y="177719"/>
            <a:ext cx="6953344" cy="144655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Font typeface="Play"/>
              <a:buNone/>
            </a:pPr>
            <a:r>
              <a:rPr lang="en-US" sz="2400"/>
              <a:t>Problem çözme etkinlikleri – BİD ilişkisi</a:t>
            </a:r>
            <a:endParaRPr sz="2400"/>
          </a:p>
        </p:txBody>
      </p:sp>
      <p:sp>
        <p:nvSpPr>
          <p:cNvPr id="325" name="Google Shape;325;p15"/>
          <p:cNvSpPr/>
          <p:nvPr/>
        </p:nvSpPr>
        <p:spPr>
          <a:xfrm>
            <a:off x="11738233" y="1096773"/>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326" name="Google Shape;326;p15"/>
          <p:cNvSpPr/>
          <p:nvPr/>
        </p:nvSpPr>
        <p:spPr>
          <a:xfrm>
            <a:off x="11531287"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15"/>
          <p:cNvSpPr/>
          <p:nvPr/>
        </p:nvSpPr>
        <p:spPr>
          <a:xfrm>
            <a:off x="8346847" y="4681947"/>
            <a:ext cx="1995043" cy="128384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Gill Sans"/>
                <a:ea typeface="Gill Sans"/>
                <a:cs typeface="Gill Sans"/>
                <a:sym typeface="Gill Sans"/>
              </a:rPr>
              <a:t>Çözümü Planlamak</a:t>
            </a:r>
            <a:endParaRPr sz="1600">
              <a:solidFill>
                <a:srgbClr val="000000"/>
              </a:solidFill>
              <a:latin typeface="Arial"/>
              <a:ea typeface="Arial"/>
              <a:cs typeface="Arial"/>
              <a:sym typeface="Arial"/>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p:txBody>
      </p:sp>
      <p:sp>
        <p:nvSpPr>
          <p:cNvPr id="328" name="Google Shape;328;p15"/>
          <p:cNvSpPr/>
          <p:nvPr/>
        </p:nvSpPr>
        <p:spPr>
          <a:xfrm>
            <a:off x="1432792" y="4229679"/>
            <a:ext cx="1995043" cy="165169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Gill Sans"/>
                <a:ea typeface="Gill Sans"/>
                <a:cs typeface="Gill Sans"/>
                <a:sym typeface="Gill Sans"/>
              </a:rPr>
              <a:t>Çözümün Uygulanması</a:t>
            </a:r>
            <a:endParaRPr sz="1600">
              <a:solidFill>
                <a:srgbClr val="000000"/>
              </a:solidFill>
              <a:latin typeface="Arial"/>
              <a:ea typeface="Arial"/>
              <a:cs typeface="Arial"/>
              <a:sym typeface="Arial"/>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p:txBody>
      </p:sp>
      <p:sp>
        <p:nvSpPr>
          <p:cNvPr id="329" name="Google Shape;329;p15"/>
          <p:cNvSpPr/>
          <p:nvPr/>
        </p:nvSpPr>
        <p:spPr>
          <a:xfrm>
            <a:off x="1071777" y="1488240"/>
            <a:ext cx="1995043" cy="1504323"/>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Gill Sans"/>
                <a:ea typeface="Gill Sans"/>
                <a:cs typeface="Gill Sans"/>
                <a:sym typeface="Gill Sans"/>
              </a:rPr>
              <a:t>Değerlendirme</a:t>
            </a:r>
            <a:endParaRPr sz="1600">
              <a:solidFill>
                <a:srgbClr val="000000"/>
              </a:solidFill>
              <a:latin typeface="Arial"/>
              <a:ea typeface="Arial"/>
              <a:cs typeface="Arial"/>
              <a:sym typeface="Arial"/>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p:txBody>
      </p:sp>
      <p:sp>
        <p:nvSpPr>
          <p:cNvPr id="330" name="Google Shape;330;p15"/>
          <p:cNvSpPr/>
          <p:nvPr/>
        </p:nvSpPr>
        <p:spPr>
          <a:xfrm>
            <a:off x="9145072" y="1596939"/>
            <a:ext cx="1995043" cy="159071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Gill Sans"/>
                <a:ea typeface="Gill Sans"/>
                <a:cs typeface="Gill Sans"/>
                <a:sym typeface="Gill Sans"/>
              </a:rPr>
              <a:t>Veri Toplamak</a:t>
            </a:r>
            <a:endParaRPr sz="1600">
              <a:solidFill>
                <a:srgbClr val="000000"/>
              </a:solidFill>
              <a:latin typeface="Arial"/>
              <a:ea typeface="Arial"/>
              <a:cs typeface="Arial"/>
              <a:sym typeface="Arial"/>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p:txBody>
      </p:sp>
      <p:sp>
        <p:nvSpPr>
          <p:cNvPr id="331" name="Google Shape;331;p15"/>
          <p:cNvSpPr/>
          <p:nvPr/>
        </p:nvSpPr>
        <p:spPr>
          <a:xfrm>
            <a:off x="4725134" y="2740603"/>
            <a:ext cx="2397383" cy="2040260"/>
          </a:xfrm>
          <a:prstGeom prst="ellipse">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Gill Sans"/>
                <a:ea typeface="Gill Sans"/>
                <a:cs typeface="Gill Sans"/>
                <a:sym typeface="Gill Sans"/>
              </a:rPr>
              <a:t>Problem Çözme Süreci</a:t>
            </a:r>
            <a:endParaRPr sz="3200">
              <a:solidFill>
                <a:schemeClr val="lt1"/>
              </a:solidFill>
              <a:latin typeface="Gill Sans"/>
              <a:ea typeface="Gill Sans"/>
              <a:cs typeface="Gill Sans"/>
              <a:sym typeface="Gill Sans"/>
            </a:endParaRPr>
          </a:p>
        </p:txBody>
      </p:sp>
      <p:grpSp>
        <p:nvGrpSpPr>
          <p:cNvPr id="332" name="Google Shape;332;p15"/>
          <p:cNvGrpSpPr/>
          <p:nvPr/>
        </p:nvGrpSpPr>
        <p:grpSpPr>
          <a:xfrm>
            <a:off x="4933561" y="710380"/>
            <a:ext cx="1995043" cy="1942621"/>
            <a:chOff x="4955460" y="732501"/>
            <a:chExt cx="1995043" cy="1942621"/>
          </a:xfrm>
        </p:grpSpPr>
        <p:sp>
          <p:nvSpPr>
            <p:cNvPr id="333" name="Google Shape;333;p15"/>
            <p:cNvSpPr/>
            <p:nvPr/>
          </p:nvSpPr>
          <p:spPr>
            <a:xfrm>
              <a:off x="4955460" y="732501"/>
              <a:ext cx="1995043" cy="14923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Gill Sans"/>
                  <a:ea typeface="Gill Sans"/>
                  <a:cs typeface="Gill Sans"/>
                  <a:sym typeface="Gill Sans"/>
                </a:rPr>
                <a:t>Probmeli Anlamak</a:t>
              </a:r>
              <a:endParaRPr sz="1600">
                <a:solidFill>
                  <a:srgbClr val="000000"/>
                </a:solidFill>
                <a:latin typeface="Arial"/>
                <a:ea typeface="Arial"/>
                <a:cs typeface="Arial"/>
                <a:sym typeface="Arial"/>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p:txBody>
        </p:sp>
        <p:sp>
          <p:nvSpPr>
            <p:cNvPr id="334" name="Google Shape;334;p15"/>
            <p:cNvSpPr/>
            <p:nvPr/>
          </p:nvSpPr>
          <p:spPr>
            <a:xfrm>
              <a:off x="5078867" y="1487704"/>
              <a:ext cx="1765431" cy="1187418"/>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Tanımla</a:t>
              </a:r>
              <a:endParaRPr sz="1500">
                <a:solidFill>
                  <a:schemeClr val="dk1"/>
                </a:solidFill>
                <a:latin typeface="Gill Sans"/>
                <a:ea typeface="Gill Sans"/>
                <a:cs typeface="Gill Sans"/>
                <a:sym typeface="Gill Sans"/>
              </a:endParaRPr>
            </a:p>
          </p:txBody>
        </p:sp>
      </p:grpSp>
      <p:sp>
        <p:nvSpPr>
          <p:cNvPr id="335" name="Google Shape;335;p15"/>
          <p:cNvSpPr/>
          <p:nvPr/>
        </p:nvSpPr>
        <p:spPr>
          <a:xfrm>
            <a:off x="8346847" y="5323868"/>
            <a:ext cx="1995043" cy="1237617"/>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Küçük parçalara ayır</a:t>
            </a:r>
            <a:endParaRPr sz="1500">
              <a:solidFill>
                <a:schemeClr val="dk1"/>
              </a:solidFill>
              <a:latin typeface="Gill Sans"/>
              <a:ea typeface="Gill Sans"/>
              <a:cs typeface="Gill Sans"/>
              <a:sym typeface="Gill Sans"/>
            </a:endParaRPr>
          </a:p>
        </p:txBody>
      </p:sp>
      <p:sp>
        <p:nvSpPr>
          <p:cNvPr id="336" name="Google Shape;336;p15"/>
          <p:cNvSpPr/>
          <p:nvPr/>
        </p:nvSpPr>
        <p:spPr>
          <a:xfrm>
            <a:off x="1432792" y="5107816"/>
            <a:ext cx="1995043" cy="1750184"/>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dk1"/>
                </a:solidFill>
                <a:latin typeface="Gill Sans"/>
                <a:ea typeface="Gill Sans"/>
                <a:cs typeface="Gill Sans"/>
                <a:sym typeface="Gill Sans"/>
              </a:rPr>
              <a:t>Çözüm yollarını uygulamak için planlama yap</a:t>
            </a:r>
            <a:endParaRPr sz="1500">
              <a:solidFill>
                <a:schemeClr val="dk1"/>
              </a:solidFill>
              <a:latin typeface="Gill Sans"/>
              <a:ea typeface="Gill Sans"/>
              <a:cs typeface="Gill Sans"/>
              <a:sym typeface="Gill Sans"/>
            </a:endParaRPr>
          </a:p>
        </p:txBody>
      </p:sp>
      <p:sp>
        <p:nvSpPr>
          <p:cNvPr id="337" name="Google Shape;337;p15"/>
          <p:cNvSpPr/>
          <p:nvPr/>
        </p:nvSpPr>
        <p:spPr>
          <a:xfrm>
            <a:off x="9219324" y="2476685"/>
            <a:ext cx="1920789" cy="1031755"/>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Problemi çözmek için gerekli detayları tanımla</a:t>
            </a:r>
            <a:endParaRPr sz="1500">
              <a:solidFill>
                <a:schemeClr val="dk1"/>
              </a:solidFill>
              <a:latin typeface="Gill Sans"/>
              <a:ea typeface="Gill Sans"/>
              <a:cs typeface="Gill Sans"/>
              <a:sym typeface="Gill Sans"/>
            </a:endParaRPr>
          </a:p>
        </p:txBody>
      </p:sp>
      <p:sp>
        <p:nvSpPr>
          <p:cNvPr id="338" name="Google Shape;338;p15"/>
          <p:cNvSpPr/>
          <p:nvPr/>
        </p:nvSpPr>
        <p:spPr>
          <a:xfrm>
            <a:off x="1204334" y="2196430"/>
            <a:ext cx="1761892" cy="991223"/>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Uygulamanı dğerlendir</a:t>
            </a:r>
            <a:endParaRPr sz="1500">
              <a:solidFill>
                <a:schemeClr val="dk1"/>
              </a:solidFill>
              <a:latin typeface="Gill Sans"/>
              <a:ea typeface="Gill Sans"/>
              <a:cs typeface="Gill Sans"/>
              <a:sym typeface="Gill Sans"/>
            </a:endParaRPr>
          </a:p>
        </p:txBody>
      </p:sp>
      <p:cxnSp>
        <p:nvCxnSpPr>
          <p:cNvPr id="339" name="Google Shape;339;p15"/>
          <p:cNvCxnSpPr/>
          <p:nvPr/>
        </p:nvCxnSpPr>
        <p:spPr>
          <a:xfrm>
            <a:off x="8880413" y="5250767"/>
            <a:ext cx="1320900" cy="10200"/>
          </a:xfrm>
          <a:prstGeom prst="bentConnector3">
            <a:avLst>
              <a:gd fmla="val 50003" name="adj1"/>
            </a:avLst>
          </a:prstGeom>
          <a:noFill/>
          <a:ln cap="flat" cmpd="sng" w="9525">
            <a:solidFill>
              <a:schemeClr val="accent1"/>
            </a:solidFill>
            <a:prstDash val="solid"/>
            <a:miter lim="800000"/>
            <a:headEnd len="sm" w="sm" type="none"/>
            <a:tailEnd len="sm" w="sm" type="none"/>
          </a:ln>
        </p:spPr>
      </p:cxnSp>
      <p:sp>
        <p:nvSpPr>
          <p:cNvPr id="340" name="Google Shape;340;p15"/>
          <p:cNvSpPr/>
          <p:nvPr/>
        </p:nvSpPr>
        <p:spPr>
          <a:xfrm>
            <a:off x="5166411" y="4496619"/>
            <a:ext cx="1594363" cy="1066443"/>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dk1"/>
                </a:solidFill>
                <a:latin typeface="Gill Sans"/>
                <a:ea typeface="Gill Sans"/>
                <a:cs typeface="Gill Sans"/>
                <a:sym typeface="Gill Sans"/>
              </a:rPr>
              <a:t>BİD Alt Boyutları</a:t>
            </a:r>
            <a:endParaRPr sz="1500">
              <a:solidFill>
                <a:schemeClr val="dk1"/>
              </a:solidFill>
              <a:latin typeface="Gill Sans"/>
              <a:ea typeface="Gill Sans"/>
              <a:cs typeface="Gill Sans"/>
              <a:sym typeface="Gill Sans"/>
            </a:endParaRPr>
          </a:p>
        </p:txBody>
      </p:sp>
      <p:sp>
        <p:nvSpPr>
          <p:cNvPr id="341" name="Google Shape;341;p15"/>
          <p:cNvSpPr/>
          <p:nvPr/>
        </p:nvSpPr>
        <p:spPr>
          <a:xfrm rot="-4181491">
            <a:off x="7763501" y="1196562"/>
            <a:ext cx="453769" cy="1420919"/>
          </a:xfrm>
          <a:prstGeom prst="downArrow">
            <a:avLst>
              <a:gd fmla="val 50000" name="adj1"/>
              <a:gd fmla="val 50000" name="adj2"/>
            </a:avLst>
          </a:prstGeom>
          <a:solidFill>
            <a:schemeClr val="accent1"/>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15"/>
          <p:cNvSpPr/>
          <p:nvPr/>
        </p:nvSpPr>
        <p:spPr>
          <a:xfrm rot="1555635">
            <a:off x="9588784" y="3551721"/>
            <a:ext cx="453769" cy="1141360"/>
          </a:xfrm>
          <a:prstGeom prst="downArrow">
            <a:avLst>
              <a:gd fmla="val 50000" name="adj1"/>
              <a:gd fmla="val 50000" name="adj2"/>
            </a:avLst>
          </a:prstGeom>
          <a:solidFill>
            <a:schemeClr val="accent1"/>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3" name="Google Shape;343;p15"/>
          <p:cNvSpPr/>
          <p:nvPr/>
        </p:nvSpPr>
        <p:spPr>
          <a:xfrm rot="5400000">
            <a:off x="5819529" y="4096229"/>
            <a:ext cx="453769" cy="3607195"/>
          </a:xfrm>
          <a:prstGeom prst="downArrow">
            <a:avLst>
              <a:gd fmla="val 50000" name="adj1"/>
              <a:gd fmla="val 50000" name="adj2"/>
            </a:avLst>
          </a:prstGeom>
          <a:solidFill>
            <a:schemeClr val="accent1"/>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4" name="Google Shape;344;p15"/>
          <p:cNvSpPr/>
          <p:nvPr/>
        </p:nvSpPr>
        <p:spPr>
          <a:xfrm rot="9901784">
            <a:off x="2076024" y="3307133"/>
            <a:ext cx="453769" cy="850659"/>
          </a:xfrm>
          <a:prstGeom prst="downArrow">
            <a:avLst>
              <a:gd fmla="val 50000" name="adj1"/>
              <a:gd fmla="val 50000" name="adj2"/>
            </a:avLst>
          </a:prstGeom>
          <a:solidFill>
            <a:schemeClr val="accent1"/>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5" name="Google Shape;345;p15"/>
          <p:cNvSpPr/>
          <p:nvPr/>
        </p:nvSpPr>
        <p:spPr>
          <a:xfrm rot="-6529748">
            <a:off x="3674772" y="1199166"/>
            <a:ext cx="453769" cy="1420919"/>
          </a:xfrm>
          <a:prstGeom prst="downArrow">
            <a:avLst>
              <a:gd fmla="val 50000" name="adj1"/>
              <a:gd fmla="val 50000" name="adj2"/>
            </a:avLst>
          </a:prstGeom>
          <a:solidFill>
            <a:schemeClr val="accent1"/>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6"/>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1" name="Google Shape;351;p16"/>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sp>
        <p:nvSpPr>
          <p:cNvPr id="352" name="Google Shape;352;p16"/>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3" name="Google Shape;353;p16"/>
          <p:cNvSpPr/>
          <p:nvPr/>
        </p:nvSpPr>
        <p:spPr>
          <a:xfrm>
            <a:off x="11738233" y="1096773"/>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354" name="Google Shape;354;p16"/>
          <p:cNvSpPr/>
          <p:nvPr/>
        </p:nvSpPr>
        <p:spPr>
          <a:xfrm>
            <a:off x="11531287"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5" name="Google Shape;355;p16"/>
          <p:cNvSpPr/>
          <p:nvPr/>
        </p:nvSpPr>
        <p:spPr>
          <a:xfrm>
            <a:off x="503935" y="1628566"/>
            <a:ext cx="1765431" cy="593709"/>
          </a:xfrm>
          <a:prstGeom prst="rect">
            <a:avLst/>
          </a:prstGeom>
          <a:solidFill>
            <a:srgbClr val="FFCC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dk1"/>
              </a:solidFill>
              <a:latin typeface="Arial"/>
              <a:ea typeface="Arial"/>
              <a:cs typeface="Arial"/>
              <a:sym typeface="Arial"/>
            </a:endParaRPr>
          </a:p>
          <a:p>
            <a:pPr indent="0" lvl="0" marL="0" marR="0" rtl="0" algn="ctr">
              <a:spcBef>
                <a:spcPts val="0"/>
              </a:spcBef>
              <a:spcAft>
                <a:spcPts val="0"/>
              </a:spcAft>
              <a:buNone/>
            </a:pPr>
            <a:r>
              <a:rPr b="1" lang="en-US" sz="1500">
                <a:solidFill>
                  <a:schemeClr val="dk1"/>
                </a:solidFill>
                <a:latin typeface="Arial"/>
                <a:ea typeface="Arial"/>
                <a:cs typeface="Arial"/>
                <a:sym typeface="Arial"/>
              </a:rPr>
              <a:t>Soyutlama</a:t>
            </a:r>
            <a:endParaRPr b="1" sz="1500">
              <a:solidFill>
                <a:srgbClr val="000000"/>
              </a:solidFill>
              <a:latin typeface="Arial"/>
              <a:ea typeface="Arial"/>
              <a:cs typeface="Arial"/>
              <a:sym typeface="Arial"/>
            </a:endParaRPr>
          </a:p>
          <a:p>
            <a:pPr indent="0" lvl="0" marL="0" marR="0" rtl="0" algn="ctr">
              <a:spcBef>
                <a:spcPts val="0"/>
              </a:spcBef>
              <a:spcAft>
                <a:spcPts val="0"/>
              </a:spcAft>
              <a:buNone/>
            </a:pPr>
            <a:r>
              <a:t/>
            </a:r>
            <a:endParaRPr sz="1500">
              <a:solidFill>
                <a:schemeClr val="dk1"/>
              </a:solidFill>
              <a:latin typeface="Gill Sans"/>
              <a:ea typeface="Gill Sans"/>
              <a:cs typeface="Gill Sans"/>
              <a:sym typeface="Gill Sans"/>
            </a:endParaRPr>
          </a:p>
        </p:txBody>
      </p:sp>
      <p:sp>
        <p:nvSpPr>
          <p:cNvPr id="356" name="Google Shape;356;p16"/>
          <p:cNvSpPr/>
          <p:nvPr/>
        </p:nvSpPr>
        <p:spPr>
          <a:xfrm>
            <a:off x="511489" y="3710831"/>
            <a:ext cx="1755289" cy="68366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Örüntü Tanıma</a:t>
            </a:r>
            <a:endParaRPr b="1" sz="1500">
              <a:solidFill>
                <a:schemeClr val="dk1"/>
              </a:solidFill>
              <a:latin typeface="Arial"/>
              <a:ea typeface="Arial"/>
              <a:cs typeface="Arial"/>
              <a:sym typeface="Arial"/>
            </a:endParaRPr>
          </a:p>
        </p:txBody>
      </p:sp>
      <p:sp>
        <p:nvSpPr>
          <p:cNvPr id="357" name="Google Shape;357;p16"/>
          <p:cNvSpPr/>
          <p:nvPr/>
        </p:nvSpPr>
        <p:spPr>
          <a:xfrm>
            <a:off x="495429" y="4898029"/>
            <a:ext cx="1753332" cy="739329"/>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Algoritma Tasarımı</a:t>
            </a:r>
            <a:endParaRPr b="1" sz="1500">
              <a:solidFill>
                <a:schemeClr val="dk1"/>
              </a:solidFill>
              <a:latin typeface="Arial"/>
              <a:ea typeface="Arial"/>
              <a:cs typeface="Arial"/>
              <a:sym typeface="Arial"/>
            </a:endParaRPr>
          </a:p>
        </p:txBody>
      </p:sp>
      <p:sp>
        <p:nvSpPr>
          <p:cNvPr id="358" name="Google Shape;358;p16"/>
          <p:cNvSpPr/>
          <p:nvPr/>
        </p:nvSpPr>
        <p:spPr>
          <a:xfrm>
            <a:off x="511489" y="2574458"/>
            <a:ext cx="1755289" cy="68366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Ayrıştırma</a:t>
            </a:r>
            <a:endParaRPr b="1" sz="1500">
              <a:solidFill>
                <a:schemeClr val="dk1"/>
              </a:solidFill>
              <a:latin typeface="Arial"/>
              <a:ea typeface="Arial"/>
              <a:cs typeface="Arial"/>
              <a:sym typeface="Arial"/>
            </a:endParaRPr>
          </a:p>
        </p:txBody>
      </p:sp>
      <p:sp>
        <p:nvSpPr>
          <p:cNvPr id="359" name="Google Shape;359;p16"/>
          <p:cNvSpPr/>
          <p:nvPr/>
        </p:nvSpPr>
        <p:spPr>
          <a:xfrm>
            <a:off x="473787" y="6023981"/>
            <a:ext cx="1761892" cy="83402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Değerlendirme</a:t>
            </a:r>
            <a:endParaRPr b="1" sz="1500">
              <a:solidFill>
                <a:schemeClr val="dk1"/>
              </a:solidFill>
              <a:latin typeface="Arial"/>
              <a:ea typeface="Arial"/>
              <a:cs typeface="Arial"/>
              <a:sym typeface="Arial"/>
            </a:endParaRPr>
          </a:p>
        </p:txBody>
      </p:sp>
      <p:cxnSp>
        <p:nvCxnSpPr>
          <p:cNvPr id="360" name="Google Shape;360;p16"/>
          <p:cNvCxnSpPr/>
          <p:nvPr/>
        </p:nvCxnSpPr>
        <p:spPr>
          <a:xfrm>
            <a:off x="8880413" y="5250767"/>
            <a:ext cx="1320900" cy="10200"/>
          </a:xfrm>
          <a:prstGeom prst="bentConnector3">
            <a:avLst>
              <a:gd fmla="val 50003" name="adj1"/>
            </a:avLst>
          </a:prstGeom>
          <a:noFill/>
          <a:ln cap="flat" cmpd="sng" w="9525">
            <a:solidFill>
              <a:schemeClr val="accent1"/>
            </a:solidFill>
            <a:prstDash val="solid"/>
            <a:miter lim="800000"/>
            <a:headEnd len="sm" w="sm" type="none"/>
            <a:tailEnd len="sm" w="sm" type="none"/>
          </a:ln>
        </p:spPr>
      </p:cxnSp>
      <p:sp>
        <p:nvSpPr>
          <p:cNvPr id="361" name="Google Shape;361;p16"/>
          <p:cNvSpPr/>
          <p:nvPr/>
        </p:nvSpPr>
        <p:spPr>
          <a:xfrm>
            <a:off x="3073735" y="1218589"/>
            <a:ext cx="8144597" cy="981859"/>
          </a:xfrm>
          <a:prstGeom prst="roundRect">
            <a:avLst>
              <a:gd fmla="val 16667" name="adj"/>
            </a:avLst>
          </a:prstGeom>
          <a:solidFill>
            <a:srgbClr val="A9E1FB"/>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Kavramlar, varsayımlar, değişkenler</a:t>
            </a:r>
            <a:endParaRPr sz="1800">
              <a:solidFill>
                <a:schemeClr val="dk1"/>
              </a:solidFill>
              <a:latin typeface="Arial"/>
              <a:ea typeface="Arial"/>
              <a:cs typeface="Arial"/>
              <a:sym typeface="Arial"/>
            </a:endParaRPr>
          </a:p>
        </p:txBody>
      </p:sp>
      <p:sp>
        <p:nvSpPr>
          <p:cNvPr id="362" name="Google Shape;362;p16"/>
          <p:cNvSpPr/>
          <p:nvPr/>
        </p:nvSpPr>
        <p:spPr>
          <a:xfrm>
            <a:off x="3073735" y="2379916"/>
            <a:ext cx="8144596" cy="133550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Soyutlama: </a:t>
            </a:r>
            <a:r>
              <a:rPr lang="en-US" sz="1800">
                <a:solidFill>
                  <a:schemeClr val="dk1"/>
                </a:solidFill>
                <a:latin typeface="Arial"/>
                <a:ea typeface="Arial"/>
                <a:cs typeface="Arial"/>
                <a:sym typeface="Arial"/>
              </a:rPr>
              <a:t>Problemi oluşturan kavramların belirlenmesi ve anlaşılması.</a:t>
            </a:r>
            <a:endParaRPr sz="1800">
              <a:solidFill>
                <a:schemeClr val="dk1"/>
              </a:solidFill>
              <a:latin typeface="Arial"/>
              <a:ea typeface="Arial"/>
              <a:cs typeface="Arial"/>
              <a:sym typeface="Arial"/>
            </a:endParaRPr>
          </a:p>
        </p:txBody>
      </p:sp>
      <p:sp>
        <p:nvSpPr>
          <p:cNvPr id="363" name="Google Shape;363;p16"/>
          <p:cNvSpPr txBox="1"/>
          <p:nvPr/>
        </p:nvSpPr>
        <p:spPr>
          <a:xfrm>
            <a:off x="4642625" y="120029"/>
            <a:ext cx="745673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Sorun: </a:t>
            </a:r>
            <a:r>
              <a:rPr lang="en-US" sz="2400">
                <a:solidFill>
                  <a:schemeClr val="dk1"/>
                </a:solidFill>
                <a:latin typeface="Arial"/>
                <a:ea typeface="Arial"/>
                <a:cs typeface="Arial"/>
                <a:sym typeface="Arial"/>
              </a:rPr>
              <a:t>Küçük bir bahçeye daha az su ve daha az işçilikle çalışan Fitil Yatakları kurmak</a:t>
            </a:r>
            <a:endParaRPr sz="2400">
              <a:solidFill>
                <a:schemeClr val="dk1"/>
              </a:solidFill>
              <a:latin typeface="Arial"/>
              <a:ea typeface="Arial"/>
              <a:cs typeface="Arial"/>
              <a:sym typeface="Arial"/>
            </a:endParaRPr>
          </a:p>
        </p:txBody>
      </p:sp>
      <p:sp>
        <p:nvSpPr>
          <p:cNvPr id="364" name="Google Shape;364;p16"/>
          <p:cNvSpPr/>
          <p:nvPr/>
        </p:nvSpPr>
        <p:spPr>
          <a:xfrm>
            <a:off x="3073735" y="3873853"/>
            <a:ext cx="8144596" cy="282932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7"/>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70" name="Google Shape;370;p17"/>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sp>
        <p:nvSpPr>
          <p:cNvPr id="371" name="Google Shape;371;p17"/>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2" name="Google Shape;372;p17"/>
          <p:cNvSpPr/>
          <p:nvPr/>
        </p:nvSpPr>
        <p:spPr>
          <a:xfrm>
            <a:off x="11738233" y="1096773"/>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373" name="Google Shape;373;p17"/>
          <p:cNvSpPr/>
          <p:nvPr/>
        </p:nvSpPr>
        <p:spPr>
          <a:xfrm>
            <a:off x="11531287"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4" name="Google Shape;374;p17"/>
          <p:cNvSpPr/>
          <p:nvPr/>
        </p:nvSpPr>
        <p:spPr>
          <a:xfrm>
            <a:off x="503935" y="1628566"/>
            <a:ext cx="1765431" cy="593709"/>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dk1"/>
              </a:solidFill>
              <a:latin typeface="Arial"/>
              <a:ea typeface="Arial"/>
              <a:cs typeface="Arial"/>
              <a:sym typeface="Arial"/>
            </a:endParaRPr>
          </a:p>
          <a:p>
            <a:pPr indent="0" lvl="0" marL="0" marR="0" rtl="0" algn="ctr">
              <a:spcBef>
                <a:spcPts val="0"/>
              </a:spcBef>
              <a:spcAft>
                <a:spcPts val="0"/>
              </a:spcAft>
              <a:buNone/>
            </a:pPr>
            <a:r>
              <a:rPr b="1" lang="en-US" sz="1500">
                <a:solidFill>
                  <a:schemeClr val="dk1"/>
                </a:solidFill>
                <a:latin typeface="Arial"/>
                <a:ea typeface="Arial"/>
                <a:cs typeface="Arial"/>
                <a:sym typeface="Arial"/>
              </a:rPr>
              <a:t>Soyutlama</a:t>
            </a:r>
            <a:endParaRPr b="1" sz="1500">
              <a:solidFill>
                <a:srgbClr val="000000"/>
              </a:solidFill>
              <a:latin typeface="Arial"/>
              <a:ea typeface="Arial"/>
              <a:cs typeface="Arial"/>
              <a:sym typeface="Arial"/>
            </a:endParaRPr>
          </a:p>
          <a:p>
            <a:pPr indent="0" lvl="0" marL="0" marR="0" rtl="0" algn="ctr">
              <a:spcBef>
                <a:spcPts val="0"/>
              </a:spcBef>
              <a:spcAft>
                <a:spcPts val="0"/>
              </a:spcAft>
              <a:buNone/>
            </a:pPr>
            <a:r>
              <a:t/>
            </a:r>
            <a:endParaRPr sz="1500">
              <a:solidFill>
                <a:schemeClr val="dk1"/>
              </a:solidFill>
              <a:latin typeface="Gill Sans"/>
              <a:ea typeface="Gill Sans"/>
              <a:cs typeface="Gill Sans"/>
              <a:sym typeface="Gill Sans"/>
            </a:endParaRPr>
          </a:p>
        </p:txBody>
      </p:sp>
      <p:sp>
        <p:nvSpPr>
          <p:cNvPr id="375" name="Google Shape;375;p17"/>
          <p:cNvSpPr/>
          <p:nvPr/>
        </p:nvSpPr>
        <p:spPr>
          <a:xfrm>
            <a:off x="511489" y="3710831"/>
            <a:ext cx="1755289" cy="68366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Örüntü Tanıma</a:t>
            </a:r>
            <a:endParaRPr b="1" sz="1500">
              <a:solidFill>
                <a:schemeClr val="dk1"/>
              </a:solidFill>
              <a:latin typeface="Arial"/>
              <a:ea typeface="Arial"/>
              <a:cs typeface="Arial"/>
              <a:sym typeface="Arial"/>
            </a:endParaRPr>
          </a:p>
        </p:txBody>
      </p:sp>
      <p:sp>
        <p:nvSpPr>
          <p:cNvPr id="376" name="Google Shape;376;p17"/>
          <p:cNvSpPr/>
          <p:nvPr/>
        </p:nvSpPr>
        <p:spPr>
          <a:xfrm>
            <a:off x="495429" y="4898029"/>
            <a:ext cx="1753332" cy="739329"/>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Algoritma Tasarımı</a:t>
            </a:r>
            <a:endParaRPr b="1" sz="1500">
              <a:solidFill>
                <a:schemeClr val="dk1"/>
              </a:solidFill>
              <a:latin typeface="Arial"/>
              <a:ea typeface="Arial"/>
              <a:cs typeface="Arial"/>
              <a:sym typeface="Arial"/>
            </a:endParaRPr>
          </a:p>
        </p:txBody>
      </p:sp>
      <p:sp>
        <p:nvSpPr>
          <p:cNvPr id="377" name="Google Shape;377;p17"/>
          <p:cNvSpPr/>
          <p:nvPr/>
        </p:nvSpPr>
        <p:spPr>
          <a:xfrm>
            <a:off x="511489" y="2574458"/>
            <a:ext cx="1755289" cy="683660"/>
          </a:xfrm>
          <a:prstGeom prst="rect">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Ayrıştırma</a:t>
            </a:r>
            <a:endParaRPr b="1" sz="1500">
              <a:solidFill>
                <a:schemeClr val="dk1"/>
              </a:solidFill>
              <a:latin typeface="Arial"/>
              <a:ea typeface="Arial"/>
              <a:cs typeface="Arial"/>
              <a:sym typeface="Arial"/>
            </a:endParaRPr>
          </a:p>
        </p:txBody>
      </p:sp>
      <p:sp>
        <p:nvSpPr>
          <p:cNvPr id="378" name="Google Shape;378;p17"/>
          <p:cNvSpPr/>
          <p:nvPr/>
        </p:nvSpPr>
        <p:spPr>
          <a:xfrm>
            <a:off x="473787" y="6023981"/>
            <a:ext cx="1761892" cy="83402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Değerlendirme</a:t>
            </a:r>
            <a:endParaRPr b="1" sz="1500">
              <a:solidFill>
                <a:schemeClr val="dk1"/>
              </a:solidFill>
              <a:latin typeface="Arial"/>
              <a:ea typeface="Arial"/>
              <a:cs typeface="Arial"/>
              <a:sym typeface="Arial"/>
            </a:endParaRPr>
          </a:p>
        </p:txBody>
      </p:sp>
      <p:cxnSp>
        <p:nvCxnSpPr>
          <p:cNvPr id="379" name="Google Shape;379;p17"/>
          <p:cNvCxnSpPr/>
          <p:nvPr/>
        </p:nvCxnSpPr>
        <p:spPr>
          <a:xfrm>
            <a:off x="8880413" y="5250767"/>
            <a:ext cx="1320900" cy="10200"/>
          </a:xfrm>
          <a:prstGeom prst="bentConnector3">
            <a:avLst>
              <a:gd fmla="val 50003" name="adj1"/>
            </a:avLst>
          </a:prstGeom>
          <a:noFill/>
          <a:ln cap="flat" cmpd="sng" w="9525">
            <a:solidFill>
              <a:schemeClr val="accent1"/>
            </a:solidFill>
            <a:prstDash val="solid"/>
            <a:miter lim="800000"/>
            <a:headEnd len="sm" w="sm" type="none"/>
            <a:tailEnd len="sm" w="sm" type="none"/>
          </a:ln>
        </p:spPr>
      </p:cxnSp>
      <p:sp>
        <p:nvSpPr>
          <p:cNvPr id="380" name="Google Shape;380;p17"/>
          <p:cNvSpPr/>
          <p:nvPr/>
        </p:nvSpPr>
        <p:spPr>
          <a:xfrm>
            <a:off x="3073735" y="1218589"/>
            <a:ext cx="8144597" cy="981859"/>
          </a:xfrm>
          <a:prstGeom prst="roundRect">
            <a:avLst>
              <a:gd fmla="val 16667" name="adj"/>
            </a:avLst>
          </a:prstGeom>
          <a:solidFill>
            <a:srgbClr val="A9E1FB"/>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Bütünü oluşturan parçalar, bölümler</a:t>
            </a:r>
            <a:endParaRPr sz="1800">
              <a:solidFill>
                <a:schemeClr val="dk1"/>
              </a:solidFill>
              <a:latin typeface="Arial"/>
              <a:ea typeface="Arial"/>
              <a:cs typeface="Arial"/>
              <a:sym typeface="Arial"/>
            </a:endParaRPr>
          </a:p>
        </p:txBody>
      </p:sp>
      <p:sp>
        <p:nvSpPr>
          <p:cNvPr id="381" name="Google Shape;381;p17"/>
          <p:cNvSpPr/>
          <p:nvPr/>
        </p:nvSpPr>
        <p:spPr>
          <a:xfrm>
            <a:off x="3073735" y="2379916"/>
            <a:ext cx="8144596" cy="133550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Ayrışma: </a:t>
            </a:r>
            <a:r>
              <a:rPr lang="en-US" sz="1800">
                <a:solidFill>
                  <a:schemeClr val="dk1"/>
                </a:solidFill>
                <a:latin typeface="Arial"/>
                <a:ea typeface="Arial"/>
                <a:cs typeface="Arial"/>
                <a:sym typeface="Arial"/>
              </a:rPr>
              <a:t>Yapılacak iş ya da ele alınacak bütün hangi anlamlı, işlevsel parçalardan oluşur?</a:t>
            </a:r>
            <a:endParaRPr sz="1800">
              <a:solidFill>
                <a:schemeClr val="dk1"/>
              </a:solidFill>
              <a:latin typeface="Arial"/>
              <a:ea typeface="Arial"/>
              <a:cs typeface="Arial"/>
              <a:sym typeface="Arial"/>
            </a:endParaRPr>
          </a:p>
        </p:txBody>
      </p:sp>
      <p:sp>
        <p:nvSpPr>
          <p:cNvPr id="382" name="Google Shape;382;p17"/>
          <p:cNvSpPr txBox="1"/>
          <p:nvPr/>
        </p:nvSpPr>
        <p:spPr>
          <a:xfrm>
            <a:off x="4642625" y="120029"/>
            <a:ext cx="745673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Sorun: </a:t>
            </a:r>
            <a:r>
              <a:rPr lang="en-US" sz="2400">
                <a:solidFill>
                  <a:schemeClr val="dk1"/>
                </a:solidFill>
                <a:latin typeface="Arial"/>
                <a:ea typeface="Arial"/>
                <a:cs typeface="Arial"/>
                <a:sym typeface="Arial"/>
              </a:rPr>
              <a:t>Küçük bir bahçeye daha az su ve daha az işçilikle çalışan Fitil Yatakları kurmak</a:t>
            </a:r>
            <a:endParaRPr sz="2400">
              <a:solidFill>
                <a:schemeClr val="dk1"/>
              </a:solidFill>
              <a:latin typeface="Arial"/>
              <a:ea typeface="Arial"/>
              <a:cs typeface="Arial"/>
              <a:sym typeface="Arial"/>
            </a:endParaRPr>
          </a:p>
        </p:txBody>
      </p:sp>
      <p:sp>
        <p:nvSpPr>
          <p:cNvPr id="383" name="Google Shape;383;p17"/>
          <p:cNvSpPr/>
          <p:nvPr/>
        </p:nvSpPr>
        <p:spPr>
          <a:xfrm>
            <a:off x="3073735" y="3873853"/>
            <a:ext cx="8144596" cy="282932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8"/>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89" name="Google Shape;389;p18"/>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sp>
        <p:nvSpPr>
          <p:cNvPr id="390" name="Google Shape;390;p18"/>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1" name="Google Shape;391;p18"/>
          <p:cNvSpPr/>
          <p:nvPr/>
        </p:nvSpPr>
        <p:spPr>
          <a:xfrm>
            <a:off x="11738233" y="1096773"/>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392" name="Google Shape;392;p18"/>
          <p:cNvSpPr/>
          <p:nvPr/>
        </p:nvSpPr>
        <p:spPr>
          <a:xfrm>
            <a:off x="11531287"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3" name="Google Shape;393;p18"/>
          <p:cNvSpPr/>
          <p:nvPr/>
        </p:nvSpPr>
        <p:spPr>
          <a:xfrm>
            <a:off x="503935" y="1628566"/>
            <a:ext cx="1765431" cy="593709"/>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dk1"/>
              </a:solidFill>
              <a:latin typeface="Arial"/>
              <a:ea typeface="Arial"/>
              <a:cs typeface="Arial"/>
              <a:sym typeface="Arial"/>
            </a:endParaRPr>
          </a:p>
          <a:p>
            <a:pPr indent="0" lvl="0" marL="0" marR="0" rtl="0" algn="ctr">
              <a:spcBef>
                <a:spcPts val="0"/>
              </a:spcBef>
              <a:spcAft>
                <a:spcPts val="0"/>
              </a:spcAft>
              <a:buNone/>
            </a:pPr>
            <a:r>
              <a:rPr b="1" lang="en-US" sz="1500">
                <a:solidFill>
                  <a:schemeClr val="dk1"/>
                </a:solidFill>
                <a:latin typeface="Arial"/>
                <a:ea typeface="Arial"/>
                <a:cs typeface="Arial"/>
                <a:sym typeface="Arial"/>
              </a:rPr>
              <a:t>Soyutlama</a:t>
            </a:r>
            <a:endParaRPr b="1" sz="1500">
              <a:solidFill>
                <a:srgbClr val="000000"/>
              </a:solidFill>
              <a:latin typeface="Arial"/>
              <a:ea typeface="Arial"/>
              <a:cs typeface="Arial"/>
              <a:sym typeface="Arial"/>
            </a:endParaRPr>
          </a:p>
          <a:p>
            <a:pPr indent="0" lvl="0" marL="0" marR="0" rtl="0" algn="ctr">
              <a:spcBef>
                <a:spcPts val="0"/>
              </a:spcBef>
              <a:spcAft>
                <a:spcPts val="0"/>
              </a:spcAft>
              <a:buNone/>
            </a:pPr>
            <a:r>
              <a:t/>
            </a:r>
            <a:endParaRPr sz="1500">
              <a:solidFill>
                <a:schemeClr val="dk1"/>
              </a:solidFill>
              <a:latin typeface="Gill Sans"/>
              <a:ea typeface="Gill Sans"/>
              <a:cs typeface="Gill Sans"/>
              <a:sym typeface="Gill Sans"/>
            </a:endParaRPr>
          </a:p>
        </p:txBody>
      </p:sp>
      <p:sp>
        <p:nvSpPr>
          <p:cNvPr id="394" name="Google Shape;394;p18"/>
          <p:cNvSpPr/>
          <p:nvPr/>
        </p:nvSpPr>
        <p:spPr>
          <a:xfrm>
            <a:off x="511489" y="3710831"/>
            <a:ext cx="1755289" cy="683660"/>
          </a:xfrm>
          <a:prstGeom prst="rect">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Örüntü Tanıma</a:t>
            </a:r>
            <a:endParaRPr b="1" sz="1500">
              <a:solidFill>
                <a:schemeClr val="dk1"/>
              </a:solidFill>
              <a:latin typeface="Arial"/>
              <a:ea typeface="Arial"/>
              <a:cs typeface="Arial"/>
              <a:sym typeface="Arial"/>
            </a:endParaRPr>
          </a:p>
        </p:txBody>
      </p:sp>
      <p:sp>
        <p:nvSpPr>
          <p:cNvPr id="395" name="Google Shape;395;p18"/>
          <p:cNvSpPr/>
          <p:nvPr/>
        </p:nvSpPr>
        <p:spPr>
          <a:xfrm>
            <a:off x="495429" y="4898029"/>
            <a:ext cx="1753332" cy="739329"/>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Algoritma Tasarımı</a:t>
            </a:r>
            <a:endParaRPr b="1" sz="1500">
              <a:solidFill>
                <a:schemeClr val="dk1"/>
              </a:solidFill>
              <a:latin typeface="Arial"/>
              <a:ea typeface="Arial"/>
              <a:cs typeface="Arial"/>
              <a:sym typeface="Arial"/>
            </a:endParaRPr>
          </a:p>
        </p:txBody>
      </p:sp>
      <p:sp>
        <p:nvSpPr>
          <p:cNvPr id="396" name="Google Shape;396;p18"/>
          <p:cNvSpPr/>
          <p:nvPr/>
        </p:nvSpPr>
        <p:spPr>
          <a:xfrm>
            <a:off x="511489" y="2574458"/>
            <a:ext cx="1755289" cy="68366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Ayrıştırma</a:t>
            </a:r>
            <a:endParaRPr b="1" sz="1500">
              <a:solidFill>
                <a:schemeClr val="dk1"/>
              </a:solidFill>
              <a:latin typeface="Arial"/>
              <a:ea typeface="Arial"/>
              <a:cs typeface="Arial"/>
              <a:sym typeface="Arial"/>
            </a:endParaRPr>
          </a:p>
        </p:txBody>
      </p:sp>
      <p:sp>
        <p:nvSpPr>
          <p:cNvPr id="397" name="Google Shape;397;p18"/>
          <p:cNvSpPr/>
          <p:nvPr/>
        </p:nvSpPr>
        <p:spPr>
          <a:xfrm>
            <a:off x="473787" y="6023981"/>
            <a:ext cx="1761892" cy="83402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Değerlendirme</a:t>
            </a:r>
            <a:endParaRPr b="1" sz="1500">
              <a:solidFill>
                <a:schemeClr val="dk1"/>
              </a:solidFill>
              <a:latin typeface="Arial"/>
              <a:ea typeface="Arial"/>
              <a:cs typeface="Arial"/>
              <a:sym typeface="Arial"/>
            </a:endParaRPr>
          </a:p>
        </p:txBody>
      </p:sp>
      <p:cxnSp>
        <p:nvCxnSpPr>
          <p:cNvPr id="398" name="Google Shape;398;p18"/>
          <p:cNvCxnSpPr/>
          <p:nvPr/>
        </p:nvCxnSpPr>
        <p:spPr>
          <a:xfrm>
            <a:off x="8880413" y="5250767"/>
            <a:ext cx="1320900" cy="10200"/>
          </a:xfrm>
          <a:prstGeom prst="bentConnector3">
            <a:avLst>
              <a:gd fmla="val 50003" name="adj1"/>
            </a:avLst>
          </a:prstGeom>
          <a:noFill/>
          <a:ln cap="flat" cmpd="sng" w="9525">
            <a:solidFill>
              <a:schemeClr val="accent1"/>
            </a:solidFill>
            <a:prstDash val="solid"/>
            <a:miter lim="800000"/>
            <a:headEnd len="sm" w="sm" type="none"/>
            <a:tailEnd len="sm" w="sm" type="none"/>
          </a:ln>
        </p:spPr>
      </p:cxnSp>
      <p:sp>
        <p:nvSpPr>
          <p:cNvPr id="399" name="Google Shape;399;p18"/>
          <p:cNvSpPr/>
          <p:nvPr/>
        </p:nvSpPr>
        <p:spPr>
          <a:xfrm>
            <a:off x="3073735" y="1218589"/>
            <a:ext cx="8144597" cy="981859"/>
          </a:xfrm>
          <a:prstGeom prst="roundRect">
            <a:avLst>
              <a:gd fmla="val 16667" name="adj"/>
            </a:avLst>
          </a:prstGeom>
          <a:solidFill>
            <a:srgbClr val="A9E1FB"/>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Tekrarlar, standart sapmalar</a:t>
            </a:r>
            <a:endParaRPr sz="1800">
              <a:solidFill>
                <a:schemeClr val="dk1"/>
              </a:solidFill>
              <a:latin typeface="Arial"/>
              <a:ea typeface="Arial"/>
              <a:cs typeface="Arial"/>
              <a:sym typeface="Arial"/>
            </a:endParaRPr>
          </a:p>
        </p:txBody>
      </p:sp>
      <p:sp>
        <p:nvSpPr>
          <p:cNvPr id="400" name="Google Shape;400;p18"/>
          <p:cNvSpPr/>
          <p:nvPr/>
        </p:nvSpPr>
        <p:spPr>
          <a:xfrm>
            <a:off x="3073735" y="2379916"/>
            <a:ext cx="8144596" cy="133550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Örüntü Tanıma: </a:t>
            </a:r>
            <a:r>
              <a:rPr lang="en-US" sz="1800">
                <a:solidFill>
                  <a:schemeClr val="dk1"/>
                </a:solidFill>
                <a:latin typeface="Arial"/>
                <a:ea typeface="Arial"/>
                <a:cs typeface="Arial"/>
                <a:sym typeface="Arial"/>
              </a:rPr>
              <a:t>Araştırma sonuçlarının nasıl kullanılacağına karar vermek.</a:t>
            </a:r>
            <a:endParaRPr sz="1800">
              <a:solidFill>
                <a:schemeClr val="dk1"/>
              </a:solidFill>
              <a:latin typeface="Arial"/>
              <a:ea typeface="Arial"/>
              <a:cs typeface="Arial"/>
              <a:sym typeface="Arial"/>
            </a:endParaRPr>
          </a:p>
        </p:txBody>
      </p:sp>
      <p:sp>
        <p:nvSpPr>
          <p:cNvPr id="401" name="Google Shape;401;p18"/>
          <p:cNvSpPr txBox="1"/>
          <p:nvPr/>
        </p:nvSpPr>
        <p:spPr>
          <a:xfrm>
            <a:off x="4642625" y="120029"/>
            <a:ext cx="745673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Sorun: </a:t>
            </a:r>
            <a:r>
              <a:rPr lang="en-US" sz="2400">
                <a:solidFill>
                  <a:schemeClr val="dk1"/>
                </a:solidFill>
                <a:latin typeface="Arial"/>
                <a:ea typeface="Arial"/>
                <a:cs typeface="Arial"/>
                <a:sym typeface="Arial"/>
              </a:rPr>
              <a:t>Küçük bir bahçeye daha az su ve daha az işçilikle çalışan Fitil Yatakları kurmak</a:t>
            </a:r>
            <a:endParaRPr sz="2400">
              <a:solidFill>
                <a:schemeClr val="dk1"/>
              </a:solidFill>
              <a:latin typeface="Arial"/>
              <a:ea typeface="Arial"/>
              <a:cs typeface="Arial"/>
              <a:sym typeface="Arial"/>
            </a:endParaRPr>
          </a:p>
        </p:txBody>
      </p:sp>
      <p:sp>
        <p:nvSpPr>
          <p:cNvPr id="402" name="Google Shape;402;p18"/>
          <p:cNvSpPr/>
          <p:nvPr/>
        </p:nvSpPr>
        <p:spPr>
          <a:xfrm>
            <a:off x="3073735" y="3873853"/>
            <a:ext cx="8144596" cy="282932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9"/>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08" name="Google Shape;408;p19"/>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sp>
        <p:nvSpPr>
          <p:cNvPr id="409" name="Google Shape;409;p19"/>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0" name="Google Shape;410;p19"/>
          <p:cNvSpPr/>
          <p:nvPr/>
        </p:nvSpPr>
        <p:spPr>
          <a:xfrm>
            <a:off x="11738233" y="1096773"/>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411" name="Google Shape;411;p19"/>
          <p:cNvSpPr/>
          <p:nvPr/>
        </p:nvSpPr>
        <p:spPr>
          <a:xfrm>
            <a:off x="11531287"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2" name="Google Shape;412;p19"/>
          <p:cNvSpPr/>
          <p:nvPr/>
        </p:nvSpPr>
        <p:spPr>
          <a:xfrm>
            <a:off x="503935" y="1628566"/>
            <a:ext cx="1765431" cy="593709"/>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dk1"/>
              </a:solidFill>
              <a:latin typeface="Arial"/>
              <a:ea typeface="Arial"/>
              <a:cs typeface="Arial"/>
              <a:sym typeface="Arial"/>
            </a:endParaRPr>
          </a:p>
          <a:p>
            <a:pPr indent="0" lvl="0" marL="0" marR="0" rtl="0" algn="ctr">
              <a:spcBef>
                <a:spcPts val="0"/>
              </a:spcBef>
              <a:spcAft>
                <a:spcPts val="0"/>
              </a:spcAft>
              <a:buNone/>
            </a:pPr>
            <a:r>
              <a:rPr b="1" lang="en-US" sz="1500">
                <a:solidFill>
                  <a:schemeClr val="dk1"/>
                </a:solidFill>
                <a:latin typeface="Arial"/>
                <a:ea typeface="Arial"/>
                <a:cs typeface="Arial"/>
                <a:sym typeface="Arial"/>
              </a:rPr>
              <a:t>Soyutlama</a:t>
            </a:r>
            <a:endParaRPr b="1" sz="1500">
              <a:solidFill>
                <a:srgbClr val="000000"/>
              </a:solidFill>
              <a:latin typeface="Arial"/>
              <a:ea typeface="Arial"/>
              <a:cs typeface="Arial"/>
              <a:sym typeface="Arial"/>
            </a:endParaRPr>
          </a:p>
          <a:p>
            <a:pPr indent="0" lvl="0" marL="0" marR="0" rtl="0" algn="ctr">
              <a:spcBef>
                <a:spcPts val="0"/>
              </a:spcBef>
              <a:spcAft>
                <a:spcPts val="0"/>
              </a:spcAft>
              <a:buNone/>
            </a:pPr>
            <a:r>
              <a:t/>
            </a:r>
            <a:endParaRPr sz="1500">
              <a:solidFill>
                <a:schemeClr val="dk1"/>
              </a:solidFill>
              <a:latin typeface="Gill Sans"/>
              <a:ea typeface="Gill Sans"/>
              <a:cs typeface="Gill Sans"/>
              <a:sym typeface="Gill Sans"/>
            </a:endParaRPr>
          </a:p>
        </p:txBody>
      </p:sp>
      <p:sp>
        <p:nvSpPr>
          <p:cNvPr id="413" name="Google Shape;413;p19"/>
          <p:cNvSpPr/>
          <p:nvPr/>
        </p:nvSpPr>
        <p:spPr>
          <a:xfrm>
            <a:off x="511489" y="3710831"/>
            <a:ext cx="1755289" cy="68366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Örüntü Tanıma</a:t>
            </a:r>
            <a:endParaRPr b="1" sz="1500">
              <a:solidFill>
                <a:schemeClr val="dk1"/>
              </a:solidFill>
              <a:latin typeface="Arial"/>
              <a:ea typeface="Arial"/>
              <a:cs typeface="Arial"/>
              <a:sym typeface="Arial"/>
            </a:endParaRPr>
          </a:p>
        </p:txBody>
      </p:sp>
      <p:sp>
        <p:nvSpPr>
          <p:cNvPr id="414" name="Google Shape;414;p19"/>
          <p:cNvSpPr/>
          <p:nvPr/>
        </p:nvSpPr>
        <p:spPr>
          <a:xfrm>
            <a:off x="495429" y="4898029"/>
            <a:ext cx="1753332" cy="739329"/>
          </a:xfrm>
          <a:prstGeom prst="rect">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Algoritma Tasarımı</a:t>
            </a:r>
            <a:endParaRPr b="1" sz="1500">
              <a:solidFill>
                <a:schemeClr val="dk1"/>
              </a:solidFill>
              <a:latin typeface="Arial"/>
              <a:ea typeface="Arial"/>
              <a:cs typeface="Arial"/>
              <a:sym typeface="Arial"/>
            </a:endParaRPr>
          </a:p>
        </p:txBody>
      </p:sp>
      <p:sp>
        <p:nvSpPr>
          <p:cNvPr id="415" name="Google Shape;415;p19"/>
          <p:cNvSpPr/>
          <p:nvPr/>
        </p:nvSpPr>
        <p:spPr>
          <a:xfrm>
            <a:off x="511489" y="2574458"/>
            <a:ext cx="1755289" cy="68366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Ayrıştırma</a:t>
            </a:r>
            <a:endParaRPr b="1" sz="1500">
              <a:solidFill>
                <a:schemeClr val="dk1"/>
              </a:solidFill>
              <a:latin typeface="Arial"/>
              <a:ea typeface="Arial"/>
              <a:cs typeface="Arial"/>
              <a:sym typeface="Arial"/>
            </a:endParaRPr>
          </a:p>
        </p:txBody>
      </p:sp>
      <p:sp>
        <p:nvSpPr>
          <p:cNvPr id="416" name="Google Shape;416;p19"/>
          <p:cNvSpPr/>
          <p:nvPr/>
        </p:nvSpPr>
        <p:spPr>
          <a:xfrm>
            <a:off x="473787" y="6023981"/>
            <a:ext cx="1761892" cy="83402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Değerlendirme</a:t>
            </a:r>
            <a:endParaRPr b="1" sz="1500">
              <a:solidFill>
                <a:schemeClr val="dk1"/>
              </a:solidFill>
              <a:latin typeface="Arial"/>
              <a:ea typeface="Arial"/>
              <a:cs typeface="Arial"/>
              <a:sym typeface="Arial"/>
            </a:endParaRPr>
          </a:p>
        </p:txBody>
      </p:sp>
      <p:cxnSp>
        <p:nvCxnSpPr>
          <p:cNvPr id="417" name="Google Shape;417;p19"/>
          <p:cNvCxnSpPr/>
          <p:nvPr/>
        </p:nvCxnSpPr>
        <p:spPr>
          <a:xfrm>
            <a:off x="8880413" y="5250767"/>
            <a:ext cx="1320900" cy="10200"/>
          </a:xfrm>
          <a:prstGeom prst="bentConnector3">
            <a:avLst>
              <a:gd fmla="val 50003" name="adj1"/>
            </a:avLst>
          </a:prstGeom>
          <a:noFill/>
          <a:ln cap="flat" cmpd="sng" w="9525">
            <a:solidFill>
              <a:schemeClr val="accent1"/>
            </a:solidFill>
            <a:prstDash val="solid"/>
            <a:miter lim="800000"/>
            <a:headEnd len="sm" w="sm" type="none"/>
            <a:tailEnd len="sm" w="sm" type="none"/>
          </a:ln>
        </p:spPr>
      </p:cxnSp>
      <p:sp>
        <p:nvSpPr>
          <p:cNvPr id="418" name="Google Shape;418;p19"/>
          <p:cNvSpPr/>
          <p:nvPr/>
        </p:nvSpPr>
        <p:spPr>
          <a:xfrm>
            <a:off x="3073735" y="1218589"/>
            <a:ext cx="8144597" cy="981859"/>
          </a:xfrm>
          <a:prstGeom prst="roundRect">
            <a:avLst>
              <a:gd fmla="val 16667" name="adj"/>
            </a:avLst>
          </a:prstGeom>
          <a:solidFill>
            <a:srgbClr val="A9E1FB"/>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Yapım Planı</a:t>
            </a:r>
            <a:endParaRPr sz="1800">
              <a:solidFill>
                <a:schemeClr val="dk1"/>
              </a:solidFill>
              <a:latin typeface="Arial"/>
              <a:ea typeface="Arial"/>
              <a:cs typeface="Arial"/>
              <a:sym typeface="Arial"/>
            </a:endParaRPr>
          </a:p>
        </p:txBody>
      </p:sp>
      <p:sp>
        <p:nvSpPr>
          <p:cNvPr id="419" name="Google Shape;419;p19"/>
          <p:cNvSpPr/>
          <p:nvPr/>
        </p:nvSpPr>
        <p:spPr>
          <a:xfrm>
            <a:off x="3073735" y="2379916"/>
            <a:ext cx="8144596" cy="133550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Algoritma tasarımı: </a:t>
            </a:r>
            <a:r>
              <a:rPr lang="en-US" sz="1800">
                <a:solidFill>
                  <a:schemeClr val="dk1"/>
                </a:solidFill>
                <a:latin typeface="Arial"/>
                <a:ea typeface="Arial"/>
                <a:cs typeface="Arial"/>
                <a:sym typeface="Arial"/>
              </a:rPr>
              <a:t>Çözüm için gerekli süreçler tasarlanır ve sıralanır. Bir eylem planı olarak düşünülebilir.</a:t>
            </a:r>
            <a:endParaRPr sz="1800">
              <a:solidFill>
                <a:schemeClr val="dk1"/>
              </a:solidFill>
              <a:latin typeface="Arial"/>
              <a:ea typeface="Arial"/>
              <a:cs typeface="Arial"/>
              <a:sym typeface="Arial"/>
            </a:endParaRPr>
          </a:p>
        </p:txBody>
      </p:sp>
      <p:sp>
        <p:nvSpPr>
          <p:cNvPr id="420" name="Google Shape;420;p19"/>
          <p:cNvSpPr txBox="1"/>
          <p:nvPr/>
        </p:nvSpPr>
        <p:spPr>
          <a:xfrm>
            <a:off x="4642625" y="120029"/>
            <a:ext cx="745673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Sorun: </a:t>
            </a:r>
            <a:r>
              <a:rPr lang="en-US" sz="2400">
                <a:solidFill>
                  <a:schemeClr val="dk1"/>
                </a:solidFill>
                <a:latin typeface="Arial"/>
                <a:ea typeface="Arial"/>
                <a:cs typeface="Arial"/>
                <a:sym typeface="Arial"/>
              </a:rPr>
              <a:t>Küçük bir bahçeye daha az su ve daha az işçilikle çalışan Fitil Yatakları kurmak</a:t>
            </a:r>
            <a:endParaRPr sz="2400">
              <a:solidFill>
                <a:schemeClr val="dk1"/>
              </a:solidFill>
              <a:latin typeface="Arial"/>
              <a:ea typeface="Arial"/>
              <a:cs typeface="Arial"/>
              <a:sym typeface="Arial"/>
            </a:endParaRPr>
          </a:p>
        </p:txBody>
      </p:sp>
      <p:sp>
        <p:nvSpPr>
          <p:cNvPr id="421" name="Google Shape;421;p19"/>
          <p:cNvSpPr/>
          <p:nvPr/>
        </p:nvSpPr>
        <p:spPr>
          <a:xfrm>
            <a:off x="3073735" y="3873853"/>
            <a:ext cx="8144596" cy="282932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
          <p:cNvSpPr txBox="1"/>
          <p:nvPr>
            <p:ph type="title"/>
          </p:nvPr>
        </p:nvSpPr>
        <p:spPr>
          <a:xfrm>
            <a:off x="4698799" y="228176"/>
            <a:ext cx="8267296" cy="117071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4400"/>
              <a:buFont typeface="Play"/>
              <a:buNone/>
            </a:pPr>
            <a:r>
              <a:rPr lang="en-US"/>
              <a:t>Şimdi soruları cevaplayalım</a:t>
            </a:r>
            <a:endParaRPr/>
          </a:p>
        </p:txBody>
      </p:sp>
      <p:sp>
        <p:nvSpPr>
          <p:cNvPr id="130" name="Google Shape;130;p2"/>
          <p:cNvSpPr txBox="1"/>
          <p:nvPr>
            <p:ph idx="1" type="body"/>
          </p:nvPr>
        </p:nvSpPr>
        <p:spPr>
          <a:xfrm>
            <a:off x="565151" y="2523965"/>
            <a:ext cx="8267296" cy="3188587"/>
          </a:xfrm>
          <a:prstGeom prst="rect">
            <a:avLst/>
          </a:prstGeom>
          <a:noFill/>
          <a:ln>
            <a:noFill/>
          </a:ln>
        </p:spPr>
        <p:txBody>
          <a:bodyPr anchorCtr="0" anchor="t" bIns="45700" lIns="91425" spcFirstLastPara="1" rIns="91425" wrap="square" tIns="45700">
            <a:normAutofit/>
          </a:bodyPr>
          <a:lstStyle/>
          <a:p>
            <a:pPr indent="-228594" lvl="0" marL="228594" rtl="0" algn="l">
              <a:lnSpc>
                <a:spcPct val="100000"/>
              </a:lnSpc>
              <a:spcBef>
                <a:spcPts val="0"/>
              </a:spcBef>
              <a:spcAft>
                <a:spcPts val="0"/>
              </a:spcAft>
              <a:buClr>
                <a:schemeClr val="dk1"/>
              </a:buClr>
              <a:buSzPts val="2400"/>
              <a:buChar char="–"/>
            </a:pPr>
            <a:r>
              <a:rPr lang="en-US"/>
              <a:t>Anlamaya çalıştığınız ilk şey neydi?</a:t>
            </a:r>
            <a:endParaRPr/>
          </a:p>
          <a:p>
            <a:pPr indent="-228594" lvl="0" marL="228594" rtl="0" algn="l">
              <a:lnSpc>
                <a:spcPct val="100000"/>
              </a:lnSpc>
              <a:spcBef>
                <a:spcPts val="1000"/>
              </a:spcBef>
              <a:spcAft>
                <a:spcPts val="0"/>
              </a:spcAft>
              <a:buClr>
                <a:schemeClr val="dk1"/>
              </a:buClr>
              <a:buSzPts val="2400"/>
              <a:buChar char="–"/>
            </a:pPr>
            <a:r>
              <a:rPr lang="en-US"/>
              <a:t>Bir strateji oluşturdunuz mu?</a:t>
            </a:r>
            <a:endParaRPr/>
          </a:p>
          <a:p>
            <a:pPr indent="-228594" lvl="0" marL="228594" rtl="0" algn="l">
              <a:lnSpc>
                <a:spcPct val="100000"/>
              </a:lnSpc>
              <a:spcBef>
                <a:spcPts val="1000"/>
              </a:spcBef>
              <a:spcAft>
                <a:spcPts val="0"/>
              </a:spcAft>
              <a:buClr>
                <a:schemeClr val="dk1"/>
              </a:buClr>
              <a:buSzPts val="2400"/>
              <a:buChar char="–"/>
            </a:pPr>
            <a:r>
              <a:rPr lang="en-US"/>
              <a:t>“Hayır” cevabını aldığınızda ne yaptınız?</a:t>
            </a:r>
            <a:endParaRPr/>
          </a:p>
          <a:p>
            <a:pPr indent="-228594" lvl="0" marL="228594" rtl="0" algn="l">
              <a:lnSpc>
                <a:spcPct val="100000"/>
              </a:lnSpc>
              <a:spcBef>
                <a:spcPts val="1000"/>
              </a:spcBef>
              <a:spcAft>
                <a:spcPts val="0"/>
              </a:spcAft>
              <a:buClr>
                <a:schemeClr val="dk1"/>
              </a:buClr>
              <a:buSzPts val="2400"/>
              <a:buChar char="–"/>
            </a:pPr>
            <a:r>
              <a:rPr lang="en-US"/>
              <a:t>Tahmin ettin mi?</a:t>
            </a:r>
            <a:endParaRPr/>
          </a:p>
        </p:txBody>
      </p:sp>
      <p:pic>
        <p:nvPicPr>
          <p:cNvPr id="131" name="Google Shape;131;p2"/>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0"/>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27" name="Google Shape;427;p20"/>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sp>
        <p:nvSpPr>
          <p:cNvPr id="428" name="Google Shape;428;p20"/>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9" name="Google Shape;429;p20"/>
          <p:cNvSpPr/>
          <p:nvPr/>
        </p:nvSpPr>
        <p:spPr>
          <a:xfrm>
            <a:off x="11738233" y="1096773"/>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430" name="Google Shape;430;p20"/>
          <p:cNvSpPr/>
          <p:nvPr/>
        </p:nvSpPr>
        <p:spPr>
          <a:xfrm>
            <a:off x="11531287"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1" name="Google Shape;431;p20"/>
          <p:cNvSpPr/>
          <p:nvPr/>
        </p:nvSpPr>
        <p:spPr>
          <a:xfrm>
            <a:off x="503935" y="1628566"/>
            <a:ext cx="1765431" cy="593709"/>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dk1"/>
              </a:solidFill>
              <a:latin typeface="Arial"/>
              <a:ea typeface="Arial"/>
              <a:cs typeface="Arial"/>
              <a:sym typeface="Arial"/>
            </a:endParaRPr>
          </a:p>
          <a:p>
            <a:pPr indent="0" lvl="0" marL="0" marR="0" rtl="0" algn="ctr">
              <a:spcBef>
                <a:spcPts val="0"/>
              </a:spcBef>
              <a:spcAft>
                <a:spcPts val="0"/>
              </a:spcAft>
              <a:buNone/>
            </a:pPr>
            <a:r>
              <a:rPr b="1" lang="en-US" sz="1500">
                <a:solidFill>
                  <a:schemeClr val="dk1"/>
                </a:solidFill>
                <a:latin typeface="Arial"/>
                <a:ea typeface="Arial"/>
                <a:cs typeface="Arial"/>
                <a:sym typeface="Arial"/>
              </a:rPr>
              <a:t>Soyutlama</a:t>
            </a:r>
            <a:endParaRPr b="1" sz="1500">
              <a:solidFill>
                <a:srgbClr val="000000"/>
              </a:solidFill>
              <a:latin typeface="Arial"/>
              <a:ea typeface="Arial"/>
              <a:cs typeface="Arial"/>
              <a:sym typeface="Arial"/>
            </a:endParaRPr>
          </a:p>
          <a:p>
            <a:pPr indent="0" lvl="0" marL="0" marR="0" rtl="0" algn="ctr">
              <a:spcBef>
                <a:spcPts val="0"/>
              </a:spcBef>
              <a:spcAft>
                <a:spcPts val="0"/>
              </a:spcAft>
              <a:buNone/>
            </a:pPr>
            <a:r>
              <a:t/>
            </a:r>
            <a:endParaRPr sz="1500">
              <a:solidFill>
                <a:schemeClr val="dk1"/>
              </a:solidFill>
              <a:latin typeface="Gill Sans"/>
              <a:ea typeface="Gill Sans"/>
              <a:cs typeface="Gill Sans"/>
              <a:sym typeface="Gill Sans"/>
            </a:endParaRPr>
          </a:p>
        </p:txBody>
      </p:sp>
      <p:sp>
        <p:nvSpPr>
          <p:cNvPr id="432" name="Google Shape;432;p20"/>
          <p:cNvSpPr/>
          <p:nvPr/>
        </p:nvSpPr>
        <p:spPr>
          <a:xfrm>
            <a:off x="511489" y="3710831"/>
            <a:ext cx="1755289" cy="68366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Örüntü Tanıma</a:t>
            </a:r>
            <a:endParaRPr b="1" sz="1500">
              <a:solidFill>
                <a:schemeClr val="dk1"/>
              </a:solidFill>
              <a:latin typeface="Arial"/>
              <a:ea typeface="Arial"/>
              <a:cs typeface="Arial"/>
              <a:sym typeface="Arial"/>
            </a:endParaRPr>
          </a:p>
        </p:txBody>
      </p:sp>
      <p:sp>
        <p:nvSpPr>
          <p:cNvPr id="433" name="Google Shape;433;p20"/>
          <p:cNvSpPr/>
          <p:nvPr/>
        </p:nvSpPr>
        <p:spPr>
          <a:xfrm>
            <a:off x="495429" y="4898029"/>
            <a:ext cx="1753332" cy="739329"/>
          </a:xfrm>
          <a:prstGeom prst="rect">
            <a:avLst/>
          </a:prstGeom>
          <a:solidFill>
            <a:srgbClr val="BFBFBF"/>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Algoritma Tasarımı</a:t>
            </a:r>
            <a:endParaRPr b="1" sz="1500">
              <a:solidFill>
                <a:schemeClr val="dk1"/>
              </a:solidFill>
              <a:latin typeface="Arial"/>
              <a:ea typeface="Arial"/>
              <a:cs typeface="Arial"/>
              <a:sym typeface="Arial"/>
            </a:endParaRPr>
          </a:p>
        </p:txBody>
      </p:sp>
      <p:sp>
        <p:nvSpPr>
          <p:cNvPr id="434" name="Google Shape;434;p20"/>
          <p:cNvSpPr/>
          <p:nvPr/>
        </p:nvSpPr>
        <p:spPr>
          <a:xfrm>
            <a:off x="511489" y="2574458"/>
            <a:ext cx="1755289" cy="68366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Ayrıştırma</a:t>
            </a:r>
            <a:endParaRPr b="1" sz="1500">
              <a:solidFill>
                <a:schemeClr val="dk1"/>
              </a:solidFill>
              <a:latin typeface="Arial"/>
              <a:ea typeface="Arial"/>
              <a:cs typeface="Arial"/>
              <a:sym typeface="Arial"/>
            </a:endParaRPr>
          </a:p>
        </p:txBody>
      </p:sp>
      <p:sp>
        <p:nvSpPr>
          <p:cNvPr id="435" name="Google Shape;435;p20"/>
          <p:cNvSpPr/>
          <p:nvPr/>
        </p:nvSpPr>
        <p:spPr>
          <a:xfrm>
            <a:off x="473787" y="6023981"/>
            <a:ext cx="1761892" cy="834020"/>
          </a:xfrm>
          <a:prstGeom prst="rect">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Değerlendirme</a:t>
            </a:r>
            <a:endParaRPr b="1" sz="1500">
              <a:solidFill>
                <a:schemeClr val="dk1"/>
              </a:solidFill>
              <a:latin typeface="Arial"/>
              <a:ea typeface="Arial"/>
              <a:cs typeface="Arial"/>
              <a:sym typeface="Arial"/>
            </a:endParaRPr>
          </a:p>
        </p:txBody>
      </p:sp>
      <p:cxnSp>
        <p:nvCxnSpPr>
          <p:cNvPr id="436" name="Google Shape;436;p20"/>
          <p:cNvCxnSpPr/>
          <p:nvPr/>
        </p:nvCxnSpPr>
        <p:spPr>
          <a:xfrm>
            <a:off x="8880413" y="5250767"/>
            <a:ext cx="1320900" cy="10200"/>
          </a:xfrm>
          <a:prstGeom prst="bentConnector3">
            <a:avLst>
              <a:gd fmla="val 50003" name="adj1"/>
            </a:avLst>
          </a:prstGeom>
          <a:noFill/>
          <a:ln cap="flat" cmpd="sng" w="9525">
            <a:solidFill>
              <a:schemeClr val="accent1"/>
            </a:solidFill>
            <a:prstDash val="solid"/>
            <a:miter lim="800000"/>
            <a:headEnd len="sm" w="sm" type="none"/>
            <a:tailEnd len="sm" w="sm" type="none"/>
          </a:ln>
        </p:spPr>
      </p:cxnSp>
      <p:sp>
        <p:nvSpPr>
          <p:cNvPr id="437" name="Google Shape;437;p20"/>
          <p:cNvSpPr/>
          <p:nvPr/>
        </p:nvSpPr>
        <p:spPr>
          <a:xfrm>
            <a:off x="3073735" y="1218589"/>
            <a:ext cx="8144597" cy="981859"/>
          </a:xfrm>
          <a:prstGeom prst="roundRect">
            <a:avLst>
              <a:gd fmla="val 16667" name="adj"/>
            </a:avLst>
          </a:prstGeom>
          <a:solidFill>
            <a:srgbClr val="A9E1FB"/>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Bulduğunuz alt problem çözümlerinden birini seçiniz.</a:t>
            </a:r>
            <a:endParaRPr sz="1800">
              <a:solidFill>
                <a:schemeClr val="dk1"/>
              </a:solidFill>
              <a:latin typeface="Arial"/>
              <a:ea typeface="Arial"/>
              <a:cs typeface="Arial"/>
              <a:sym typeface="Arial"/>
            </a:endParaRPr>
          </a:p>
        </p:txBody>
      </p:sp>
      <p:sp>
        <p:nvSpPr>
          <p:cNvPr id="438" name="Google Shape;438;p20"/>
          <p:cNvSpPr/>
          <p:nvPr/>
        </p:nvSpPr>
        <p:spPr>
          <a:xfrm>
            <a:off x="3073735" y="2379916"/>
            <a:ext cx="8144596" cy="133550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Seçtiğiniz çözümü gerçekleştirmek için hangi BİD becerilerini nasıl kullanacağınızı yazınız.</a:t>
            </a:r>
            <a:endParaRPr sz="1800">
              <a:solidFill>
                <a:schemeClr val="dk1"/>
              </a:solidFill>
              <a:latin typeface="Arial"/>
              <a:ea typeface="Arial"/>
              <a:cs typeface="Arial"/>
              <a:sym typeface="Arial"/>
            </a:endParaRPr>
          </a:p>
        </p:txBody>
      </p:sp>
      <p:sp>
        <p:nvSpPr>
          <p:cNvPr id="439" name="Google Shape;439;p20"/>
          <p:cNvSpPr txBox="1"/>
          <p:nvPr/>
        </p:nvSpPr>
        <p:spPr>
          <a:xfrm>
            <a:off x="4642625" y="120029"/>
            <a:ext cx="745673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Çalışma</a:t>
            </a:r>
            <a:endParaRPr sz="2400">
              <a:solidFill>
                <a:schemeClr val="dk1"/>
              </a:solidFill>
              <a:latin typeface="Arial"/>
              <a:ea typeface="Arial"/>
              <a:cs typeface="Arial"/>
              <a:sym typeface="Arial"/>
            </a:endParaRPr>
          </a:p>
        </p:txBody>
      </p:sp>
      <p:sp>
        <p:nvSpPr>
          <p:cNvPr id="440" name="Google Shape;440;p20"/>
          <p:cNvSpPr/>
          <p:nvPr/>
        </p:nvSpPr>
        <p:spPr>
          <a:xfrm>
            <a:off x="3073735" y="3873853"/>
            <a:ext cx="8144596" cy="2829329"/>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7" name="Google Shape;137;p3"/>
          <p:cNvSpPr txBox="1"/>
          <p:nvPr>
            <p:ph type="title"/>
          </p:nvPr>
        </p:nvSpPr>
        <p:spPr>
          <a:xfrm>
            <a:off x="4795607" y="153162"/>
            <a:ext cx="7225300" cy="144655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Play"/>
              <a:buNone/>
            </a:pPr>
            <a:r>
              <a:rPr b="1" lang="en-US" sz="2800"/>
              <a:t>Bireysel ve hane halkı internet kullanımı</a:t>
            </a:r>
            <a:endParaRPr sz="2800"/>
          </a:p>
        </p:txBody>
      </p:sp>
      <p:sp>
        <p:nvSpPr>
          <p:cNvPr id="138" name="Google Shape;138;p3"/>
          <p:cNvSpPr/>
          <p:nvPr/>
        </p:nvSpPr>
        <p:spPr>
          <a:xfrm>
            <a:off x="11217668"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9" name="Google Shape;139;p3"/>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0" name="Google Shape;140;p3"/>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pic>
        <p:nvPicPr>
          <p:cNvPr id="141" name="Google Shape;141;p3"/>
          <p:cNvPicPr preferRelativeResize="0"/>
          <p:nvPr/>
        </p:nvPicPr>
        <p:blipFill rotWithShape="1">
          <a:blip r:embed="rId5">
            <a:alphaModFix/>
          </a:blip>
          <a:srcRect b="0" l="0" r="0" t="0"/>
          <a:stretch/>
        </p:blipFill>
        <p:spPr>
          <a:xfrm>
            <a:off x="2960371" y="2322577"/>
            <a:ext cx="7848600" cy="3162300"/>
          </a:xfrm>
          <a:prstGeom prst="rect">
            <a:avLst/>
          </a:prstGeom>
          <a:noFill/>
          <a:ln>
            <a:noFill/>
          </a:ln>
        </p:spPr>
      </p:pic>
      <p:sp>
        <p:nvSpPr>
          <p:cNvPr id="142" name="Google Shape;142;p3"/>
          <p:cNvSpPr txBox="1"/>
          <p:nvPr/>
        </p:nvSpPr>
        <p:spPr>
          <a:xfrm>
            <a:off x="314538" y="6272854"/>
            <a:ext cx="118774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https://data.tuik.gov.tr/Bulten/Index?p=Hanehalki-Bilisim-Teknolojileri-%28BT%29-Kullanim-Arastirmasi-2021-37437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 name="Google Shape;148;p4"/>
          <p:cNvSpPr txBox="1"/>
          <p:nvPr>
            <p:ph type="title"/>
          </p:nvPr>
        </p:nvSpPr>
        <p:spPr>
          <a:xfrm>
            <a:off x="5905857" y="90416"/>
            <a:ext cx="7951403" cy="144655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4100"/>
              <a:buFont typeface="Play"/>
              <a:buNone/>
            </a:pPr>
            <a:r>
              <a:rPr lang="en-US" sz="4100"/>
              <a:t>Tartışma: Bilgisayarlar</a:t>
            </a:r>
            <a:endParaRPr sz="4100"/>
          </a:p>
        </p:txBody>
      </p:sp>
      <p:sp>
        <p:nvSpPr>
          <p:cNvPr id="149" name="Google Shape;149;p4"/>
          <p:cNvSpPr txBox="1"/>
          <p:nvPr>
            <p:ph idx="1" type="body"/>
          </p:nvPr>
        </p:nvSpPr>
        <p:spPr>
          <a:xfrm>
            <a:off x="3025819" y="2423181"/>
            <a:ext cx="6996687" cy="1586235"/>
          </a:xfrm>
          <a:prstGeom prst="rect">
            <a:avLst/>
          </a:prstGeom>
          <a:noFill/>
          <a:ln>
            <a:noFill/>
          </a:ln>
        </p:spPr>
        <p:txBody>
          <a:bodyPr anchorCtr="0" anchor="t" bIns="91425" lIns="91425" spcFirstLastPara="1" rIns="91425" wrap="square" tIns="91425">
            <a:noAutofit/>
          </a:bodyPr>
          <a:lstStyle/>
          <a:p>
            <a:pPr indent="-228594" lvl="0" marL="228594" rtl="0" algn="l">
              <a:lnSpc>
                <a:spcPct val="100000"/>
              </a:lnSpc>
              <a:spcBef>
                <a:spcPts val="1000"/>
              </a:spcBef>
              <a:spcAft>
                <a:spcPts val="0"/>
              </a:spcAft>
              <a:buClr>
                <a:schemeClr val="dk1"/>
              </a:buClr>
              <a:buSzPts val="2400"/>
              <a:buChar char="–"/>
            </a:pPr>
            <a:r>
              <a:rPr lang="en-US"/>
              <a:t>21 inci. yüzyıl becerileri</a:t>
            </a:r>
            <a:endParaRPr/>
          </a:p>
          <a:p>
            <a:pPr indent="-228594" lvl="0" marL="228594" rtl="0" algn="l">
              <a:lnSpc>
                <a:spcPct val="100000"/>
              </a:lnSpc>
              <a:spcBef>
                <a:spcPts val="1000"/>
              </a:spcBef>
              <a:spcAft>
                <a:spcPts val="0"/>
              </a:spcAft>
              <a:buClr>
                <a:schemeClr val="dk1"/>
              </a:buClr>
              <a:buSzPts val="2400"/>
              <a:buChar char="–"/>
            </a:pPr>
            <a:r>
              <a:rPr lang="en-US"/>
              <a:t>Faydalar</a:t>
            </a:r>
            <a:endParaRPr/>
          </a:p>
          <a:p>
            <a:pPr indent="-228594" lvl="0" marL="228594" rtl="0" algn="l">
              <a:lnSpc>
                <a:spcPct val="100000"/>
              </a:lnSpc>
              <a:spcBef>
                <a:spcPts val="1000"/>
              </a:spcBef>
              <a:spcAft>
                <a:spcPts val="0"/>
              </a:spcAft>
              <a:buClr>
                <a:schemeClr val="dk1"/>
              </a:buClr>
              <a:buSzPts val="2400"/>
              <a:buChar char="–"/>
            </a:pPr>
            <a:r>
              <a:rPr lang="en-US"/>
              <a:t>Nasıl çalışır</a:t>
            </a:r>
            <a:endParaRPr/>
          </a:p>
          <a:p>
            <a:pPr indent="-228594" lvl="0" marL="228594" rtl="0" algn="l">
              <a:lnSpc>
                <a:spcPct val="100000"/>
              </a:lnSpc>
              <a:spcBef>
                <a:spcPts val="1000"/>
              </a:spcBef>
              <a:spcAft>
                <a:spcPts val="0"/>
              </a:spcAft>
              <a:buClr>
                <a:schemeClr val="dk1"/>
              </a:buClr>
              <a:buSzPts val="2400"/>
              <a:buChar char="–"/>
            </a:pPr>
            <a:r>
              <a:rPr lang="en-US"/>
              <a:t>Etik</a:t>
            </a:r>
            <a:endParaRPr/>
          </a:p>
          <a:p>
            <a:pPr indent="-228594" lvl="0" marL="228594" rtl="0" algn="l">
              <a:lnSpc>
                <a:spcPct val="100000"/>
              </a:lnSpc>
              <a:spcBef>
                <a:spcPts val="1000"/>
              </a:spcBef>
              <a:spcAft>
                <a:spcPts val="0"/>
              </a:spcAft>
              <a:buClr>
                <a:schemeClr val="dk1"/>
              </a:buClr>
              <a:buSzPts val="2400"/>
              <a:buChar char="–"/>
            </a:pPr>
            <a:r>
              <a:rPr lang="en-US"/>
              <a:t>Potansiyel zararlar</a:t>
            </a:r>
            <a:endParaRPr sz="3200">
              <a:solidFill>
                <a:srgbClr val="000000"/>
              </a:solidFill>
              <a:latin typeface="Arial"/>
              <a:ea typeface="Arial"/>
              <a:cs typeface="Arial"/>
              <a:sym typeface="Arial"/>
            </a:endParaRPr>
          </a:p>
        </p:txBody>
      </p:sp>
      <p:pic>
        <p:nvPicPr>
          <p:cNvPr descr="Head with Gears" id="150" name="Google Shape;150;p4"/>
          <p:cNvPicPr preferRelativeResize="0"/>
          <p:nvPr/>
        </p:nvPicPr>
        <p:blipFill rotWithShape="1">
          <a:blip r:embed="rId4">
            <a:alphaModFix/>
          </a:blip>
          <a:srcRect b="0" l="0" r="0" t="0"/>
          <a:stretch/>
        </p:blipFill>
        <p:spPr>
          <a:xfrm>
            <a:off x="7499621" y="1491674"/>
            <a:ext cx="4127231" cy="4127231"/>
          </a:xfrm>
          <a:prstGeom prst="rect">
            <a:avLst/>
          </a:prstGeom>
          <a:noFill/>
          <a:ln>
            <a:noFill/>
          </a:ln>
        </p:spPr>
      </p:pic>
      <p:sp>
        <p:nvSpPr>
          <p:cNvPr id="151" name="Google Shape;151;p4"/>
          <p:cNvSpPr/>
          <p:nvPr/>
        </p:nvSpPr>
        <p:spPr>
          <a:xfrm>
            <a:off x="11217668"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4"/>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3" name="Google Shape;153;p4"/>
          <p:cNvPicPr preferRelativeResize="0"/>
          <p:nvPr/>
        </p:nvPicPr>
        <p:blipFill rotWithShape="1">
          <a:blip r:embed="rId5">
            <a:alphaModFix amt="20000"/>
          </a:blip>
          <a:srcRect b="0" l="0" r="0" t="0"/>
          <a:stretch/>
        </p:blipFill>
        <p:spPr>
          <a:xfrm>
            <a:off x="473788" y="2322576"/>
            <a:ext cx="2212848" cy="22128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5"/>
          <p:cNvSpPr txBox="1"/>
          <p:nvPr>
            <p:ph type="title"/>
          </p:nvPr>
        </p:nvSpPr>
        <p:spPr>
          <a:xfrm>
            <a:off x="5587533" y="142458"/>
            <a:ext cx="7951403" cy="144655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4100"/>
              <a:buFont typeface="Play"/>
              <a:buNone/>
            </a:pPr>
            <a:r>
              <a:rPr lang="en-US" sz="4100"/>
              <a:t>Tanım</a:t>
            </a:r>
            <a:endParaRPr sz="4100"/>
          </a:p>
        </p:txBody>
      </p:sp>
      <p:sp>
        <p:nvSpPr>
          <p:cNvPr id="160" name="Google Shape;160;p5"/>
          <p:cNvSpPr txBox="1"/>
          <p:nvPr>
            <p:ph idx="1" type="body"/>
          </p:nvPr>
        </p:nvSpPr>
        <p:spPr>
          <a:xfrm>
            <a:off x="2056622" y="2322577"/>
            <a:ext cx="6996687" cy="1586235"/>
          </a:xfrm>
          <a:prstGeom prst="rect">
            <a:avLst/>
          </a:prstGeom>
          <a:noFill/>
          <a:ln>
            <a:noFill/>
          </a:ln>
        </p:spPr>
        <p:txBody>
          <a:bodyPr anchorCtr="0" anchor="t" bIns="91425" lIns="91425" spcFirstLastPara="1" rIns="91425" wrap="square" tIns="91425">
            <a:noAutofit/>
          </a:bodyPr>
          <a:lstStyle/>
          <a:p>
            <a:pPr indent="-228594" lvl="0" marL="228594" rtl="0" algn="l">
              <a:lnSpc>
                <a:spcPct val="100000"/>
              </a:lnSpc>
              <a:spcBef>
                <a:spcPts val="1000"/>
              </a:spcBef>
              <a:spcAft>
                <a:spcPts val="0"/>
              </a:spcAft>
              <a:buClr>
                <a:schemeClr val="dk1"/>
              </a:buClr>
              <a:buSzPts val="2400"/>
              <a:buChar char="–"/>
            </a:pPr>
            <a:r>
              <a:rPr lang="en-US"/>
              <a:t>"Bilgisayarlı Düşünme, çözümlerin bir bilgi işlem aracısı tarafından etkili bir şekilde gerçekleştirilebilecek bir biçimde temsil edilmesini sağlayacak şekilde sorunları ve çözümlerini formüle etmede yer alan düşünce süreçleridir."</a:t>
            </a:r>
            <a:endParaRPr/>
          </a:p>
          <a:p>
            <a:pPr indent="-228594" lvl="0" marL="228594" rtl="0" algn="l">
              <a:lnSpc>
                <a:spcPct val="100000"/>
              </a:lnSpc>
              <a:spcBef>
                <a:spcPts val="1000"/>
              </a:spcBef>
              <a:spcAft>
                <a:spcPts val="0"/>
              </a:spcAft>
              <a:buClr>
                <a:schemeClr val="dk1"/>
              </a:buClr>
              <a:buSzPts val="2400"/>
              <a:buChar char="–"/>
            </a:pPr>
            <a:r>
              <a:rPr lang="en-US"/>
              <a:t>Cuny, Snyder, WING, 2010</a:t>
            </a:r>
            <a:endParaRPr sz="3200">
              <a:solidFill>
                <a:srgbClr val="000000"/>
              </a:solidFill>
              <a:latin typeface="Arial"/>
              <a:ea typeface="Arial"/>
              <a:cs typeface="Arial"/>
              <a:sym typeface="Arial"/>
            </a:endParaRPr>
          </a:p>
        </p:txBody>
      </p:sp>
      <p:pic>
        <p:nvPicPr>
          <p:cNvPr descr="Head with Gears" id="161" name="Google Shape;161;p5"/>
          <p:cNvPicPr preferRelativeResize="0"/>
          <p:nvPr/>
        </p:nvPicPr>
        <p:blipFill rotWithShape="1">
          <a:blip r:embed="rId4">
            <a:alphaModFix/>
          </a:blip>
          <a:srcRect b="0" l="0" r="0" t="0"/>
          <a:stretch/>
        </p:blipFill>
        <p:spPr>
          <a:xfrm>
            <a:off x="8156434" y="1491674"/>
            <a:ext cx="4127231" cy="4127231"/>
          </a:xfrm>
          <a:prstGeom prst="rect">
            <a:avLst/>
          </a:prstGeom>
          <a:noFill/>
          <a:ln>
            <a:noFill/>
          </a:ln>
        </p:spPr>
      </p:pic>
      <p:sp>
        <p:nvSpPr>
          <p:cNvPr id="162" name="Google Shape;162;p5"/>
          <p:cNvSpPr/>
          <p:nvPr/>
        </p:nvSpPr>
        <p:spPr>
          <a:xfrm>
            <a:off x="11217668"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 name="Google Shape;163;p5"/>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4" name="Google Shape;164;p5"/>
          <p:cNvPicPr preferRelativeResize="0"/>
          <p:nvPr/>
        </p:nvPicPr>
        <p:blipFill rotWithShape="1">
          <a:blip r:embed="rId5">
            <a:alphaModFix amt="20000"/>
          </a:blip>
          <a:srcRect b="0" l="0" r="0" t="0"/>
          <a:stretch/>
        </p:blipFill>
        <p:spPr>
          <a:xfrm>
            <a:off x="473788" y="2322576"/>
            <a:ext cx="2212848" cy="2212848"/>
          </a:xfrm>
          <a:prstGeom prst="rect">
            <a:avLst/>
          </a:prstGeom>
          <a:noFill/>
          <a:ln>
            <a:noFill/>
          </a:ln>
        </p:spPr>
      </p:pic>
      <p:sp>
        <p:nvSpPr>
          <p:cNvPr id="165" name="Google Shape;165;p5"/>
          <p:cNvSpPr txBox="1"/>
          <p:nvPr/>
        </p:nvSpPr>
        <p:spPr>
          <a:xfrm rot="-829048">
            <a:off x="9293081" y="5148679"/>
            <a:ext cx="350747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algorithm</a:t>
            </a:r>
            <a:endParaRPr sz="3200">
              <a:solidFill>
                <a:srgbClr val="00B0F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1" name="Google Shape;171;p6"/>
          <p:cNvPicPr preferRelativeResize="0"/>
          <p:nvPr/>
        </p:nvPicPr>
        <p:blipFill rotWithShape="1">
          <a:blip r:embed="rId4">
            <a:alphaModFix amt="20000"/>
          </a:blip>
          <a:srcRect b="0" l="0" r="0" t="0"/>
          <a:stretch/>
        </p:blipFill>
        <p:spPr>
          <a:xfrm>
            <a:off x="529579" y="2291487"/>
            <a:ext cx="2212848" cy="2212848"/>
          </a:xfrm>
          <a:prstGeom prst="rect">
            <a:avLst/>
          </a:prstGeom>
          <a:noFill/>
          <a:ln>
            <a:noFill/>
          </a:ln>
        </p:spPr>
      </p:pic>
      <p:sp>
        <p:nvSpPr>
          <p:cNvPr id="172" name="Google Shape;172;p6"/>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6"/>
          <p:cNvSpPr txBox="1"/>
          <p:nvPr>
            <p:ph type="title"/>
          </p:nvPr>
        </p:nvSpPr>
        <p:spPr>
          <a:xfrm>
            <a:off x="5011771" y="177719"/>
            <a:ext cx="6953344" cy="144655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Font typeface="Play"/>
              <a:buNone/>
            </a:pPr>
            <a:r>
              <a:rPr lang="en-US" sz="2400"/>
              <a:t>Problem çözme etkinlikleri – BİD ilişkisi</a:t>
            </a:r>
            <a:endParaRPr sz="2400"/>
          </a:p>
        </p:txBody>
      </p:sp>
      <p:sp>
        <p:nvSpPr>
          <p:cNvPr id="174" name="Google Shape;174;p6"/>
          <p:cNvSpPr/>
          <p:nvPr/>
        </p:nvSpPr>
        <p:spPr>
          <a:xfrm>
            <a:off x="11738233" y="1096773"/>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175" name="Google Shape;175;p6"/>
          <p:cNvSpPr/>
          <p:nvPr/>
        </p:nvSpPr>
        <p:spPr>
          <a:xfrm>
            <a:off x="11531287"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6"/>
          <p:cNvSpPr/>
          <p:nvPr/>
        </p:nvSpPr>
        <p:spPr>
          <a:xfrm>
            <a:off x="8346847" y="4681947"/>
            <a:ext cx="1995043" cy="128384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Gill Sans"/>
                <a:ea typeface="Gill Sans"/>
                <a:cs typeface="Gill Sans"/>
                <a:sym typeface="Gill Sans"/>
              </a:rPr>
              <a:t>Çözümü Planlamak</a:t>
            </a:r>
            <a:endParaRPr sz="1600">
              <a:solidFill>
                <a:srgbClr val="000000"/>
              </a:solidFill>
              <a:latin typeface="Arial"/>
              <a:ea typeface="Arial"/>
              <a:cs typeface="Arial"/>
              <a:sym typeface="Arial"/>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p:txBody>
      </p:sp>
      <p:sp>
        <p:nvSpPr>
          <p:cNvPr id="177" name="Google Shape;177;p6"/>
          <p:cNvSpPr/>
          <p:nvPr/>
        </p:nvSpPr>
        <p:spPr>
          <a:xfrm>
            <a:off x="1432792" y="4229679"/>
            <a:ext cx="1995043" cy="165169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Gill Sans"/>
                <a:ea typeface="Gill Sans"/>
                <a:cs typeface="Gill Sans"/>
                <a:sym typeface="Gill Sans"/>
              </a:rPr>
              <a:t>Çözümün Uygulanması</a:t>
            </a:r>
            <a:endParaRPr sz="1600">
              <a:solidFill>
                <a:srgbClr val="000000"/>
              </a:solidFill>
              <a:latin typeface="Arial"/>
              <a:ea typeface="Arial"/>
              <a:cs typeface="Arial"/>
              <a:sym typeface="Arial"/>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p:txBody>
      </p:sp>
      <p:sp>
        <p:nvSpPr>
          <p:cNvPr id="178" name="Google Shape;178;p6"/>
          <p:cNvSpPr/>
          <p:nvPr/>
        </p:nvSpPr>
        <p:spPr>
          <a:xfrm>
            <a:off x="1071777" y="1488240"/>
            <a:ext cx="1995043" cy="1504323"/>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Gill Sans"/>
                <a:ea typeface="Gill Sans"/>
                <a:cs typeface="Gill Sans"/>
                <a:sym typeface="Gill Sans"/>
              </a:rPr>
              <a:t>Değerlendirme</a:t>
            </a:r>
            <a:endParaRPr sz="1600">
              <a:solidFill>
                <a:srgbClr val="000000"/>
              </a:solidFill>
              <a:latin typeface="Arial"/>
              <a:ea typeface="Arial"/>
              <a:cs typeface="Arial"/>
              <a:sym typeface="Arial"/>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p:txBody>
      </p:sp>
      <p:sp>
        <p:nvSpPr>
          <p:cNvPr id="179" name="Google Shape;179;p6"/>
          <p:cNvSpPr/>
          <p:nvPr/>
        </p:nvSpPr>
        <p:spPr>
          <a:xfrm>
            <a:off x="9145072" y="1596939"/>
            <a:ext cx="1995043" cy="159071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Gill Sans"/>
                <a:ea typeface="Gill Sans"/>
                <a:cs typeface="Gill Sans"/>
                <a:sym typeface="Gill Sans"/>
              </a:rPr>
              <a:t>Veri Toplamak</a:t>
            </a:r>
            <a:endParaRPr sz="1600">
              <a:solidFill>
                <a:srgbClr val="000000"/>
              </a:solidFill>
              <a:latin typeface="Arial"/>
              <a:ea typeface="Arial"/>
              <a:cs typeface="Arial"/>
              <a:sym typeface="Arial"/>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p:txBody>
      </p:sp>
      <p:sp>
        <p:nvSpPr>
          <p:cNvPr id="180" name="Google Shape;180;p6"/>
          <p:cNvSpPr/>
          <p:nvPr/>
        </p:nvSpPr>
        <p:spPr>
          <a:xfrm>
            <a:off x="4725134" y="2740603"/>
            <a:ext cx="2397383" cy="2040260"/>
          </a:xfrm>
          <a:prstGeom prst="ellipse">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Gill Sans"/>
                <a:ea typeface="Gill Sans"/>
                <a:cs typeface="Gill Sans"/>
                <a:sym typeface="Gill Sans"/>
              </a:rPr>
              <a:t>Problem Çözme Süreci</a:t>
            </a:r>
            <a:endParaRPr sz="3200">
              <a:solidFill>
                <a:schemeClr val="lt1"/>
              </a:solidFill>
              <a:latin typeface="Gill Sans"/>
              <a:ea typeface="Gill Sans"/>
              <a:cs typeface="Gill Sans"/>
              <a:sym typeface="Gill Sans"/>
            </a:endParaRPr>
          </a:p>
        </p:txBody>
      </p:sp>
      <p:grpSp>
        <p:nvGrpSpPr>
          <p:cNvPr id="181" name="Google Shape;181;p6"/>
          <p:cNvGrpSpPr/>
          <p:nvPr/>
        </p:nvGrpSpPr>
        <p:grpSpPr>
          <a:xfrm>
            <a:off x="4933561" y="710380"/>
            <a:ext cx="1995043" cy="1942621"/>
            <a:chOff x="4955460" y="732501"/>
            <a:chExt cx="1995043" cy="1942621"/>
          </a:xfrm>
        </p:grpSpPr>
        <p:sp>
          <p:nvSpPr>
            <p:cNvPr id="182" name="Google Shape;182;p6"/>
            <p:cNvSpPr/>
            <p:nvPr/>
          </p:nvSpPr>
          <p:spPr>
            <a:xfrm>
              <a:off x="4955460" y="732501"/>
              <a:ext cx="1995043" cy="14923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Gill Sans"/>
                  <a:ea typeface="Gill Sans"/>
                  <a:cs typeface="Gill Sans"/>
                  <a:sym typeface="Gill Sans"/>
                </a:rPr>
                <a:t>Probmeli Anlamak</a:t>
              </a:r>
              <a:endParaRPr sz="1600">
                <a:solidFill>
                  <a:srgbClr val="000000"/>
                </a:solidFill>
                <a:latin typeface="Arial"/>
                <a:ea typeface="Arial"/>
                <a:cs typeface="Arial"/>
                <a:sym typeface="Arial"/>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marR="0" rtl="0" algn="ctr">
                <a:spcBef>
                  <a:spcPts val="0"/>
                </a:spcBef>
                <a:spcAft>
                  <a:spcPts val="0"/>
                </a:spcAft>
                <a:buNone/>
              </a:pPr>
              <a:r>
                <a:t/>
              </a:r>
              <a:endParaRPr sz="1600">
                <a:solidFill>
                  <a:schemeClr val="lt1"/>
                </a:solidFill>
                <a:latin typeface="Gill Sans"/>
                <a:ea typeface="Gill Sans"/>
                <a:cs typeface="Gill Sans"/>
                <a:sym typeface="Gill Sans"/>
              </a:endParaRPr>
            </a:p>
          </p:txBody>
        </p:sp>
        <p:sp>
          <p:nvSpPr>
            <p:cNvPr id="183" name="Google Shape;183;p6"/>
            <p:cNvSpPr/>
            <p:nvPr/>
          </p:nvSpPr>
          <p:spPr>
            <a:xfrm>
              <a:off x="5078867" y="1487704"/>
              <a:ext cx="1765431" cy="1187418"/>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Tanımla</a:t>
              </a:r>
              <a:endParaRPr sz="1500">
                <a:solidFill>
                  <a:schemeClr val="dk1"/>
                </a:solidFill>
                <a:latin typeface="Gill Sans"/>
                <a:ea typeface="Gill Sans"/>
                <a:cs typeface="Gill Sans"/>
                <a:sym typeface="Gill Sans"/>
              </a:endParaRPr>
            </a:p>
          </p:txBody>
        </p:sp>
      </p:grpSp>
      <p:sp>
        <p:nvSpPr>
          <p:cNvPr id="184" name="Google Shape;184;p6"/>
          <p:cNvSpPr/>
          <p:nvPr/>
        </p:nvSpPr>
        <p:spPr>
          <a:xfrm>
            <a:off x="8346847" y="5323868"/>
            <a:ext cx="1995043" cy="1237617"/>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Küçük parçalara ayır</a:t>
            </a:r>
            <a:endParaRPr sz="1500">
              <a:solidFill>
                <a:schemeClr val="dk1"/>
              </a:solidFill>
              <a:latin typeface="Gill Sans"/>
              <a:ea typeface="Gill Sans"/>
              <a:cs typeface="Gill Sans"/>
              <a:sym typeface="Gill Sans"/>
            </a:endParaRPr>
          </a:p>
        </p:txBody>
      </p:sp>
      <p:sp>
        <p:nvSpPr>
          <p:cNvPr id="185" name="Google Shape;185;p6"/>
          <p:cNvSpPr/>
          <p:nvPr/>
        </p:nvSpPr>
        <p:spPr>
          <a:xfrm>
            <a:off x="1432792" y="5107816"/>
            <a:ext cx="1995043" cy="1750184"/>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dk1"/>
                </a:solidFill>
                <a:latin typeface="Gill Sans"/>
                <a:ea typeface="Gill Sans"/>
                <a:cs typeface="Gill Sans"/>
                <a:sym typeface="Gill Sans"/>
              </a:rPr>
              <a:t>Çözüm yollarını uygulamak için planlama yap</a:t>
            </a:r>
            <a:endParaRPr sz="1500">
              <a:solidFill>
                <a:schemeClr val="dk1"/>
              </a:solidFill>
              <a:latin typeface="Gill Sans"/>
              <a:ea typeface="Gill Sans"/>
              <a:cs typeface="Gill Sans"/>
              <a:sym typeface="Gill Sans"/>
            </a:endParaRPr>
          </a:p>
        </p:txBody>
      </p:sp>
      <p:sp>
        <p:nvSpPr>
          <p:cNvPr id="186" name="Google Shape;186;p6"/>
          <p:cNvSpPr/>
          <p:nvPr/>
        </p:nvSpPr>
        <p:spPr>
          <a:xfrm>
            <a:off x="9219324" y="2476685"/>
            <a:ext cx="1920789" cy="1031755"/>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Problemi çözmek için gerekli detayları tanımla</a:t>
            </a:r>
            <a:endParaRPr sz="1500">
              <a:solidFill>
                <a:schemeClr val="dk1"/>
              </a:solidFill>
              <a:latin typeface="Gill Sans"/>
              <a:ea typeface="Gill Sans"/>
              <a:cs typeface="Gill Sans"/>
              <a:sym typeface="Gill Sans"/>
            </a:endParaRPr>
          </a:p>
        </p:txBody>
      </p:sp>
      <p:sp>
        <p:nvSpPr>
          <p:cNvPr id="187" name="Google Shape;187;p6"/>
          <p:cNvSpPr/>
          <p:nvPr/>
        </p:nvSpPr>
        <p:spPr>
          <a:xfrm>
            <a:off x="1204334" y="2196430"/>
            <a:ext cx="1761892" cy="991223"/>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Uygulamanı dğerlendir</a:t>
            </a:r>
            <a:endParaRPr sz="1500">
              <a:solidFill>
                <a:schemeClr val="dk1"/>
              </a:solidFill>
              <a:latin typeface="Gill Sans"/>
              <a:ea typeface="Gill Sans"/>
              <a:cs typeface="Gill Sans"/>
              <a:sym typeface="Gill Sans"/>
            </a:endParaRPr>
          </a:p>
        </p:txBody>
      </p:sp>
      <p:cxnSp>
        <p:nvCxnSpPr>
          <p:cNvPr id="188" name="Google Shape;188;p6"/>
          <p:cNvCxnSpPr/>
          <p:nvPr/>
        </p:nvCxnSpPr>
        <p:spPr>
          <a:xfrm>
            <a:off x="8880413" y="5250767"/>
            <a:ext cx="1320900" cy="10200"/>
          </a:xfrm>
          <a:prstGeom prst="bentConnector3">
            <a:avLst>
              <a:gd fmla="val 50003" name="adj1"/>
            </a:avLst>
          </a:prstGeom>
          <a:noFill/>
          <a:ln cap="flat" cmpd="sng" w="9525">
            <a:solidFill>
              <a:schemeClr val="accent1"/>
            </a:solidFill>
            <a:prstDash val="solid"/>
            <a:miter lim="800000"/>
            <a:headEnd len="sm" w="sm" type="none"/>
            <a:tailEnd len="sm" w="sm" type="none"/>
          </a:ln>
        </p:spPr>
      </p:cxnSp>
      <p:sp>
        <p:nvSpPr>
          <p:cNvPr id="189" name="Google Shape;189;p6"/>
          <p:cNvSpPr/>
          <p:nvPr/>
        </p:nvSpPr>
        <p:spPr>
          <a:xfrm>
            <a:off x="5166411" y="4496619"/>
            <a:ext cx="1594363" cy="1066443"/>
          </a:xfrm>
          <a:prstGeom prst="rect">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dk1"/>
                </a:solidFill>
                <a:latin typeface="Gill Sans"/>
                <a:ea typeface="Gill Sans"/>
                <a:cs typeface="Gill Sans"/>
                <a:sym typeface="Gill Sans"/>
              </a:rPr>
              <a:t>BİD Alt Boyutları</a:t>
            </a:r>
            <a:endParaRPr sz="1500">
              <a:solidFill>
                <a:schemeClr val="dk1"/>
              </a:solidFill>
              <a:latin typeface="Gill Sans"/>
              <a:ea typeface="Gill Sans"/>
              <a:cs typeface="Gill Sans"/>
              <a:sym typeface="Gill Sans"/>
            </a:endParaRPr>
          </a:p>
        </p:txBody>
      </p:sp>
      <p:sp>
        <p:nvSpPr>
          <p:cNvPr id="190" name="Google Shape;190;p6"/>
          <p:cNvSpPr/>
          <p:nvPr/>
        </p:nvSpPr>
        <p:spPr>
          <a:xfrm rot="-4181491">
            <a:off x="7763501" y="1196562"/>
            <a:ext cx="453769" cy="1420919"/>
          </a:xfrm>
          <a:prstGeom prst="downArrow">
            <a:avLst>
              <a:gd fmla="val 50000" name="adj1"/>
              <a:gd fmla="val 50000" name="adj2"/>
            </a:avLst>
          </a:prstGeom>
          <a:solidFill>
            <a:schemeClr val="accent1"/>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6"/>
          <p:cNvSpPr/>
          <p:nvPr/>
        </p:nvSpPr>
        <p:spPr>
          <a:xfrm rot="1555635">
            <a:off x="9588784" y="3551721"/>
            <a:ext cx="453769" cy="1141360"/>
          </a:xfrm>
          <a:prstGeom prst="downArrow">
            <a:avLst>
              <a:gd fmla="val 50000" name="adj1"/>
              <a:gd fmla="val 50000" name="adj2"/>
            </a:avLst>
          </a:prstGeom>
          <a:solidFill>
            <a:schemeClr val="accent1"/>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Google Shape;192;p6"/>
          <p:cNvSpPr/>
          <p:nvPr/>
        </p:nvSpPr>
        <p:spPr>
          <a:xfrm rot="5400000">
            <a:off x="5819529" y="4096229"/>
            <a:ext cx="453769" cy="3607195"/>
          </a:xfrm>
          <a:prstGeom prst="downArrow">
            <a:avLst>
              <a:gd fmla="val 50000" name="adj1"/>
              <a:gd fmla="val 50000" name="adj2"/>
            </a:avLst>
          </a:prstGeom>
          <a:solidFill>
            <a:schemeClr val="accent1"/>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 name="Google Shape;193;p6"/>
          <p:cNvSpPr/>
          <p:nvPr/>
        </p:nvSpPr>
        <p:spPr>
          <a:xfrm rot="9901784">
            <a:off x="2076024" y="3307133"/>
            <a:ext cx="453769" cy="850659"/>
          </a:xfrm>
          <a:prstGeom prst="downArrow">
            <a:avLst>
              <a:gd fmla="val 50000" name="adj1"/>
              <a:gd fmla="val 50000" name="adj2"/>
            </a:avLst>
          </a:prstGeom>
          <a:solidFill>
            <a:schemeClr val="accent1"/>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Google Shape;194;p6"/>
          <p:cNvSpPr/>
          <p:nvPr/>
        </p:nvSpPr>
        <p:spPr>
          <a:xfrm rot="-6529748">
            <a:off x="3674772" y="1199166"/>
            <a:ext cx="453769" cy="1420919"/>
          </a:xfrm>
          <a:prstGeom prst="downArrow">
            <a:avLst>
              <a:gd fmla="val 50000" name="adj1"/>
              <a:gd fmla="val 50000" name="adj2"/>
            </a:avLst>
          </a:prstGeom>
          <a:solidFill>
            <a:schemeClr val="accent1"/>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7"/>
          <p:cNvSpPr txBox="1"/>
          <p:nvPr>
            <p:ph type="title"/>
          </p:nvPr>
        </p:nvSpPr>
        <p:spPr>
          <a:xfrm>
            <a:off x="6008304" y="27306"/>
            <a:ext cx="7746513" cy="127259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4400"/>
              <a:buFont typeface="Arial"/>
              <a:buNone/>
            </a:pPr>
            <a:r>
              <a:rPr b="0" i="0" lang="en-US">
                <a:solidFill>
                  <a:srgbClr val="000000"/>
                </a:solidFill>
                <a:latin typeface="Arial"/>
                <a:ea typeface="Arial"/>
                <a:cs typeface="Arial"/>
                <a:sym typeface="Arial"/>
              </a:rPr>
              <a:t>Oyun Zamanı</a:t>
            </a:r>
            <a:endParaRPr/>
          </a:p>
        </p:txBody>
      </p:sp>
      <p:sp>
        <p:nvSpPr>
          <p:cNvPr id="201" name="Google Shape;201;p7"/>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Google Shape;202;p7"/>
          <p:cNvSpPr/>
          <p:nvPr/>
        </p:nvSpPr>
        <p:spPr>
          <a:xfrm>
            <a:off x="-1" y="1096772"/>
            <a:ext cx="263565"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7"/>
          <p:cNvSpPr/>
          <p:nvPr/>
        </p:nvSpPr>
        <p:spPr>
          <a:xfrm>
            <a:off x="58248"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04" name="Google Shape;204;p7"/>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sp>
        <p:nvSpPr>
          <p:cNvPr id="205" name="Google Shape;205;p7"/>
          <p:cNvSpPr/>
          <p:nvPr/>
        </p:nvSpPr>
        <p:spPr>
          <a:xfrm>
            <a:off x="1446663" y="2150254"/>
            <a:ext cx="10104331" cy="378565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212529"/>
              </a:buClr>
              <a:buSzPts val="2400"/>
              <a:buFont typeface="Arial"/>
              <a:buChar char="•"/>
            </a:pPr>
            <a:r>
              <a:rPr lang="en-US" sz="2400">
                <a:solidFill>
                  <a:srgbClr val="212529"/>
                </a:solidFill>
                <a:latin typeface="Noto Sans"/>
                <a:ea typeface="Noto Sans"/>
                <a:cs typeface="Noto Sans"/>
                <a:sym typeface="Noto Sans"/>
              </a:rPr>
              <a:t>Bilgisayarların internet üzerinden alınan veri ile gönderilen verinin aynı olup olmadığını tespit edebilmesi neden önemlidir?</a:t>
            </a:r>
            <a:endParaRPr/>
          </a:p>
          <a:p>
            <a:pPr indent="0" lvl="0" marL="0" marR="0" rtl="0" algn="l">
              <a:spcBef>
                <a:spcPts val="0"/>
              </a:spcBef>
              <a:spcAft>
                <a:spcPts val="0"/>
              </a:spcAft>
              <a:buClr>
                <a:schemeClr val="dk1"/>
              </a:buClr>
              <a:buSzPts val="2400"/>
              <a:buFont typeface="Arial"/>
              <a:buNone/>
            </a:pPr>
            <a:r>
              <a:t/>
            </a:r>
            <a:endParaRPr sz="2400">
              <a:solidFill>
                <a:srgbClr val="212529"/>
              </a:solidFill>
              <a:latin typeface="Noto Sans"/>
              <a:ea typeface="Noto Sans"/>
              <a:cs typeface="Noto Sans"/>
              <a:sym typeface="Noto Sans"/>
            </a:endParaRPr>
          </a:p>
          <a:p>
            <a:pPr indent="0" lvl="0" marL="0" marR="0" rtl="0" algn="l">
              <a:spcBef>
                <a:spcPts val="0"/>
              </a:spcBef>
              <a:spcAft>
                <a:spcPts val="0"/>
              </a:spcAft>
              <a:buClr>
                <a:schemeClr val="dk1"/>
              </a:buClr>
              <a:buSzPts val="2400"/>
              <a:buFont typeface="Arial"/>
              <a:buNone/>
            </a:pPr>
            <a:r>
              <a:t/>
            </a:r>
            <a:endParaRPr sz="2400">
              <a:solidFill>
                <a:srgbClr val="212529"/>
              </a:solidFill>
              <a:latin typeface="Noto Sans"/>
              <a:ea typeface="Noto Sans"/>
              <a:cs typeface="Noto Sans"/>
              <a:sym typeface="Noto Sans"/>
            </a:endParaRPr>
          </a:p>
          <a:p>
            <a:pPr indent="0" lvl="0" marL="0" marR="0" rtl="0" algn="l">
              <a:spcBef>
                <a:spcPts val="0"/>
              </a:spcBef>
              <a:spcAft>
                <a:spcPts val="0"/>
              </a:spcAft>
              <a:buClr>
                <a:schemeClr val="dk1"/>
              </a:buClr>
              <a:buSzPts val="2400"/>
              <a:buFont typeface="Arial"/>
              <a:buNone/>
            </a:pPr>
            <a:r>
              <a:t/>
            </a:r>
            <a:endParaRPr sz="2400">
              <a:solidFill>
                <a:srgbClr val="212529"/>
              </a:solidFill>
              <a:latin typeface="Noto Sans"/>
              <a:ea typeface="Noto Sans"/>
              <a:cs typeface="Noto Sans"/>
              <a:sym typeface="Noto Sans"/>
            </a:endParaRPr>
          </a:p>
          <a:p>
            <a:pPr indent="0" lvl="0" marL="0" marR="0" rtl="0" algn="l">
              <a:spcBef>
                <a:spcPts val="0"/>
              </a:spcBef>
              <a:spcAft>
                <a:spcPts val="0"/>
              </a:spcAft>
              <a:buClr>
                <a:schemeClr val="dk1"/>
              </a:buClr>
              <a:buSzPts val="2400"/>
              <a:buFont typeface="Arial"/>
              <a:buNone/>
            </a:pPr>
            <a:r>
              <a:t/>
            </a:r>
            <a:endParaRPr sz="2400">
              <a:solidFill>
                <a:srgbClr val="212529"/>
              </a:solidFill>
              <a:latin typeface="Noto Sans"/>
              <a:ea typeface="Noto Sans"/>
              <a:cs typeface="Noto Sans"/>
              <a:sym typeface="Noto Sans"/>
            </a:endParaRPr>
          </a:p>
          <a:p>
            <a:pPr indent="-152400" lvl="0" marL="0" marR="0" rtl="0" algn="l">
              <a:spcBef>
                <a:spcPts val="0"/>
              </a:spcBef>
              <a:spcAft>
                <a:spcPts val="0"/>
              </a:spcAft>
              <a:buClr>
                <a:srgbClr val="212529"/>
              </a:buClr>
              <a:buSzPts val="2400"/>
              <a:buFont typeface="Arial"/>
              <a:buChar char="•"/>
            </a:pPr>
            <a:r>
              <a:rPr lang="en-US" sz="2400">
                <a:solidFill>
                  <a:srgbClr val="212529"/>
                </a:solidFill>
                <a:latin typeface="Noto Sans"/>
                <a:ea typeface="Noto Sans"/>
                <a:cs typeface="Noto Sans"/>
                <a:sym typeface="Noto Sans"/>
              </a:rPr>
              <a:t>Peki ya size Pazartesi günü okuldan izin alabileceğinizi söyleyen bir e-posta göndersem, ancak bunu aldığınızda bir miktar elektrik paraziti vardı ve bir kısmı kapalı durumdan açık duruma getirilip "şimdi" kelimesi "değil" haline gelseydi. Tepkiniz ne olurdu?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8"/>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8"/>
          <p:cNvSpPr txBox="1"/>
          <p:nvPr>
            <p:ph type="title"/>
          </p:nvPr>
        </p:nvSpPr>
        <p:spPr>
          <a:xfrm>
            <a:off x="6008304" y="27306"/>
            <a:ext cx="7746513" cy="127259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4400"/>
              <a:buFont typeface="Arial"/>
              <a:buNone/>
            </a:pPr>
            <a:r>
              <a:rPr b="0" i="0" lang="en-US">
                <a:solidFill>
                  <a:srgbClr val="000000"/>
                </a:solidFill>
                <a:latin typeface="Arial"/>
                <a:ea typeface="Arial"/>
                <a:cs typeface="Arial"/>
                <a:sym typeface="Arial"/>
              </a:rPr>
              <a:t>Alt Boyutlar</a:t>
            </a:r>
            <a:endParaRPr/>
          </a:p>
        </p:txBody>
      </p:sp>
      <p:sp>
        <p:nvSpPr>
          <p:cNvPr id="212" name="Google Shape;212;p8"/>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8"/>
          <p:cNvSpPr/>
          <p:nvPr/>
        </p:nvSpPr>
        <p:spPr>
          <a:xfrm>
            <a:off x="-1" y="1096772"/>
            <a:ext cx="263565"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4" name="Google Shape;214;p8"/>
          <p:cNvSpPr/>
          <p:nvPr/>
        </p:nvSpPr>
        <p:spPr>
          <a:xfrm>
            <a:off x="58248"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15" name="Google Shape;215;p8"/>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grpSp>
        <p:nvGrpSpPr>
          <p:cNvPr id="216" name="Google Shape;216;p8"/>
          <p:cNvGrpSpPr/>
          <p:nvPr/>
        </p:nvGrpSpPr>
        <p:grpSpPr>
          <a:xfrm>
            <a:off x="2063909" y="2350489"/>
            <a:ext cx="8725923" cy="686999"/>
            <a:chOff x="1091819" y="1278097"/>
            <a:chExt cx="10126510" cy="981859"/>
          </a:xfrm>
        </p:grpSpPr>
        <p:sp>
          <p:nvSpPr>
            <p:cNvPr id="217" name="Google Shape;217;p8"/>
            <p:cNvSpPr/>
            <p:nvPr/>
          </p:nvSpPr>
          <p:spPr>
            <a:xfrm>
              <a:off x="1091819" y="1278097"/>
              <a:ext cx="10126510" cy="981859"/>
            </a:xfrm>
            <a:prstGeom prst="roundRect">
              <a:avLst>
                <a:gd fmla="val 16667" name="adj"/>
              </a:avLst>
            </a:prstGeom>
            <a:solidFill>
              <a:srgbClr val="A9E1FB"/>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Algoritmik Düşünme</a:t>
              </a:r>
              <a:endParaRPr sz="3200">
                <a:solidFill>
                  <a:schemeClr val="dk1"/>
                </a:solidFill>
                <a:latin typeface="Arial"/>
                <a:ea typeface="Arial"/>
                <a:cs typeface="Arial"/>
                <a:sym typeface="Arial"/>
              </a:endParaRPr>
            </a:p>
          </p:txBody>
        </p:sp>
        <p:pic>
          <p:nvPicPr>
            <p:cNvPr descr="https://www.csunplugged.org/static/img/general/ct-algorithm.png" id="218" name="Google Shape;218;p8"/>
            <p:cNvPicPr preferRelativeResize="0"/>
            <p:nvPr/>
          </p:nvPicPr>
          <p:blipFill rotWithShape="1">
            <a:blip r:embed="rId5">
              <a:alphaModFix/>
            </a:blip>
            <a:srcRect b="0" l="0" r="0" t="0"/>
            <a:stretch/>
          </p:blipFill>
          <p:spPr>
            <a:xfrm>
              <a:off x="10232623" y="1355277"/>
              <a:ext cx="876300" cy="876300"/>
            </a:xfrm>
            <a:prstGeom prst="rect">
              <a:avLst/>
            </a:prstGeom>
            <a:noFill/>
            <a:ln>
              <a:noFill/>
            </a:ln>
          </p:spPr>
        </p:pic>
      </p:grpSp>
      <p:grpSp>
        <p:nvGrpSpPr>
          <p:cNvPr id="219" name="Google Shape;219;p8"/>
          <p:cNvGrpSpPr/>
          <p:nvPr/>
        </p:nvGrpSpPr>
        <p:grpSpPr>
          <a:xfrm>
            <a:off x="2042669" y="3215137"/>
            <a:ext cx="8725923" cy="726363"/>
            <a:chOff x="1091819" y="1278097"/>
            <a:chExt cx="10126510" cy="981859"/>
          </a:xfrm>
        </p:grpSpPr>
        <p:sp>
          <p:nvSpPr>
            <p:cNvPr id="220" name="Google Shape;220;p8"/>
            <p:cNvSpPr/>
            <p:nvPr/>
          </p:nvSpPr>
          <p:spPr>
            <a:xfrm>
              <a:off x="1091819" y="1278097"/>
              <a:ext cx="10126510" cy="981859"/>
            </a:xfrm>
            <a:prstGeom prst="roundRect">
              <a:avLst>
                <a:gd fmla="val 16667" name="adj"/>
              </a:avLst>
            </a:prstGeom>
            <a:solidFill>
              <a:srgbClr val="F5A9A7"/>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Soyutlama</a:t>
              </a:r>
              <a:endParaRPr sz="3200">
                <a:solidFill>
                  <a:schemeClr val="dk1"/>
                </a:solidFill>
                <a:latin typeface="Arial"/>
                <a:ea typeface="Arial"/>
                <a:cs typeface="Arial"/>
                <a:sym typeface="Arial"/>
              </a:endParaRPr>
            </a:p>
          </p:txBody>
        </p:sp>
        <p:pic>
          <p:nvPicPr>
            <p:cNvPr descr="https://www.csunplugged.org/static/img/general/ct-abstraction.png" id="221" name="Google Shape;221;p8"/>
            <p:cNvPicPr preferRelativeResize="0"/>
            <p:nvPr/>
          </p:nvPicPr>
          <p:blipFill rotWithShape="1">
            <a:blip r:embed="rId6">
              <a:alphaModFix/>
            </a:blip>
            <a:srcRect b="0" l="0" r="0" t="0"/>
            <a:stretch/>
          </p:blipFill>
          <p:spPr>
            <a:xfrm>
              <a:off x="10278130" y="1336031"/>
              <a:ext cx="800100" cy="923925"/>
            </a:xfrm>
            <a:prstGeom prst="rect">
              <a:avLst/>
            </a:prstGeom>
            <a:noFill/>
            <a:ln>
              <a:noFill/>
            </a:ln>
          </p:spPr>
        </p:pic>
      </p:grpSp>
      <p:grpSp>
        <p:nvGrpSpPr>
          <p:cNvPr id="222" name="Google Shape;222;p8"/>
          <p:cNvGrpSpPr/>
          <p:nvPr/>
        </p:nvGrpSpPr>
        <p:grpSpPr>
          <a:xfrm>
            <a:off x="2042669" y="4144624"/>
            <a:ext cx="8725923" cy="799097"/>
            <a:chOff x="1091819" y="1278097"/>
            <a:chExt cx="10126510" cy="981859"/>
          </a:xfrm>
        </p:grpSpPr>
        <p:sp>
          <p:nvSpPr>
            <p:cNvPr id="223" name="Google Shape;223;p8"/>
            <p:cNvSpPr/>
            <p:nvPr/>
          </p:nvSpPr>
          <p:spPr>
            <a:xfrm>
              <a:off x="1091819" y="1278097"/>
              <a:ext cx="10126510" cy="981859"/>
            </a:xfrm>
            <a:prstGeom prst="roundRect">
              <a:avLst>
                <a:gd fmla="val 16667" name="adj"/>
              </a:avLst>
            </a:prstGeom>
            <a:solidFill>
              <a:srgbClr val="D5F38B"/>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Ayrıştırma</a:t>
              </a:r>
              <a:endParaRPr sz="3200">
                <a:solidFill>
                  <a:schemeClr val="dk1"/>
                </a:solidFill>
                <a:latin typeface="Arial"/>
                <a:ea typeface="Arial"/>
                <a:cs typeface="Arial"/>
                <a:sym typeface="Arial"/>
              </a:endParaRPr>
            </a:p>
          </p:txBody>
        </p:sp>
        <p:pic>
          <p:nvPicPr>
            <p:cNvPr descr="https://www.csunplugged.org/static/img/general/ct-decomposition.png" id="224" name="Google Shape;224;p8"/>
            <p:cNvPicPr preferRelativeResize="0"/>
            <p:nvPr/>
          </p:nvPicPr>
          <p:blipFill rotWithShape="1">
            <a:blip r:embed="rId7">
              <a:alphaModFix/>
            </a:blip>
            <a:srcRect b="0" l="0" r="0" t="0"/>
            <a:stretch/>
          </p:blipFill>
          <p:spPr>
            <a:xfrm>
              <a:off x="10306021" y="1375328"/>
              <a:ext cx="885825" cy="876300"/>
            </a:xfrm>
            <a:prstGeom prst="rect">
              <a:avLst/>
            </a:prstGeom>
            <a:noFill/>
            <a:ln>
              <a:noFill/>
            </a:ln>
          </p:spPr>
        </p:pic>
      </p:grpSp>
      <p:grpSp>
        <p:nvGrpSpPr>
          <p:cNvPr id="225" name="Google Shape;225;p8"/>
          <p:cNvGrpSpPr/>
          <p:nvPr/>
        </p:nvGrpSpPr>
        <p:grpSpPr>
          <a:xfrm>
            <a:off x="2063908" y="5121370"/>
            <a:ext cx="8683443" cy="749047"/>
            <a:chOff x="1091819" y="1278097"/>
            <a:chExt cx="10126510" cy="981859"/>
          </a:xfrm>
        </p:grpSpPr>
        <p:sp>
          <p:nvSpPr>
            <p:cNvPr id="226" name="Google Shape;226;p8"/>
            <p:cNvSpPr/>
            <p:nvPr/>
          </p:nvSpPr>
          <p:spPr>
            <a:xfrm>
              <a:off x="1091819" y="1278097"/>
              <a:ext cx="10126510" cy="981859"/>
            </a:xfrm>
            <a:prstGeom prst="roundRect">
              <a:avLst>
                <a:gd fmla="val 16667" name="adj"/>
              </a:avLst>
            </a:prstGeom>
            <a:solidFill>
              <a:srgbClr val="EEE9E4"/>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Örüntü ve Genelleme</a:t>
              </a:r>
              <a:endParaRPr sz="3200">
                <a:solidFill>
                  <a:schemeClr val="dk1"/>
                </a:solidFill>
                <a:latin typeface="Arial"/>
                <a:ea typeface="Arial"/>
                <a:cs typeface="Arial"/>
                <a:sym typeface="Arial"/>
              </a:endParaRPr>
            </a:p>
          </p:txBody>
        </p:sp>
        <p:pic>
          <p:nvPicPr>
            <p:cNvPr descr="https://www.csunplugged.org/static/img/general/ct-pattern.png" id="227" name="Google Shape;227;p8"/>
            <p:cNvPicPr preferRelativeResize="0"/>
            <p:nvPr/>
          </p:nvPicPr>
          <p:blipFill rotWithShape="1">
            <a:blip r:embed="rId8">
              <a:alphaModFix/>
            </a:blip>
            <a:srcRect b="0" l="0" r="0" t="0"/>
            <a:stretch/>
          </p:blipFill>
          <p:spPr>
            <a:xfrm>
              <a:off x="10221819" y="1346892"/>
              <a:ext cx="895350" cy="8763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9"/>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33" name="Google Shape;233;p9"/>
          <p:cNvPicPr preferRelativeResize="0"/>
          <p:nvPr/>
        </p:nvPicPr>
        <p:blipFill rotWithShape="1">
          <a:blip r:embed="rId4">
            <a:alphaModFix amt="20000"/>
          </a:blip>
          <a:srcRect b="0" l="0" r="0" t="0"/>
          <a:stretch/>
        </p:blipFill>
        <p:spPr>
          <a:xfrm>
            <a:off x="473788" y="2322576"/>
            <a:ext cx="2212848" cy="2212848"/>
          </a:xfrm>
          <a:prstGeom prst="rect">
            <a:avLst/>
          </a:prstGeom>
          <a:noFill/>
          <a:ln>
            <a:noFill/>
          </a:ln>
        </p:spPr>
      </p:pic>
      <p:sp>
        <p:nvSpPr>
          <p:cNvPr id="234" name="Google Shape;234;p9"/>
          <p:cNvSpPr/>
          <p:nvPr/>
        </p:nvSpPr>
        <p:spPr>
          <a:xfrm>
            <a:off x="9881559" y="976630"/>
            <a:ext cx="1336775" cy="1201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9"/>
          <p:cNvSpPr/>
          <p:nvPr/>
        </p:nvSpPr>
        <p:spPr>
          <a:xfrm>
            <a:off x="11738233" y="1096773"/>
            <a:ext cx="453769" cy="576122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Arial"/>
              <a:ea typeface="Arial"/>
              <a:cs typeface="Arial"/>
              <a:sym typeface="Arial"/>
            </a:endParaRPr>
          </a:p>
        </p:txBody>
      </p:sp>
      <p:sp>
        <p:nvSpPr>
          <p:cNvPr id="236" name="Google Shape;236;p9"/>
          <p:cNvSpPr/>
          <p:nvPr/>
        </p:nvSpPr>
        <p:spPr>
          <a:xfrm>
            <a:off x="11531287" y="5618904"/>
            <a:ext cx="524933" cy="524933"/>
          </a:xfrm>
          <a:prstGeom prst="plus">
            <a:avLst>
              <a:gd fmla="val 3951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37" name="Google Shape;237;p9"/>
          <p:cNvCxnSpPr/>
          <p:nvPr/>
        </p:nvCxnSpPr>
        <p:spPr>
          <a:xfrm>
            <a:off x="8880413" y="5250767"/>
            <a:ext cx="1320900" cy="10200"/>
          </a:xfrm>
          <a:prstGeom prst="bentConnector3">
            <a:avLst>
              <a:gd fmla="val 50003" name="adj1"/>
            </a:avLst>
          </a:prstGeom>
          <a:noFill/>
          <a:ln cap="flat" cmpd="sng" w="9525">
            <a:solidFill>
              <a:schemeClr val="accent1"/>
            </a:solidFill>
            <a:prstDash val="solid"/>
            <a:miter lim="800000"/>
            <a:headEnd len="sm" w="sm" type="none"/>
            <a:tailEnd len="sm" w="sm" type="none"/>
          </a:ln>
        </p:spPr>
      </p:cxnSp>
      <p:sp>
        <p:nvSpPr>
          <p:cNvPr id="238" name="Google Shape;238;p9"/>
          <p:cNvSpPr/>
          <p:nvPr/>
        </p:nvSpPr>
        <p:spPr>
          <a:xfrm>
            <a:off x="1091820" y="2414775"/>
            <a:ext cx="10126509" cy="2766155"/>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Algoritma, bir sorunu çözen veya bir görevi tamamlayan adım adım bir süreçtir. Algoritmanın adımlarını doğru takip ederseniz farklı girdiler için bile doğru çözüme ulaşırsınız. Bilgisayarlar kendi başlarına düşünemezler, dolayısıyla bir şeyler yapabilmeleri için onlara algoritmaların verilmesi gerekir. Yapabilecekleriniz girdi almak, çıktı sağlamak, değerleri saklamak, talimatları sırayla takip etmek, seçenekler arasında seçim yapmak ve talimatları bir döngü içinde tekrarlamaktır. Bu talimat aralığının ne kadar sınırlı olmasına rağmen, dijital cihazların hesaplayabileceği her şeyi tanımladık ve algoritmaların bu öğelerle sınırlı olarak tanımlanmasının nedeni budur.</a:t>
            </a:r>
            <a:endParaRPr sz="1800">
              <a:solidFill>
                <a:schemeClr val="dk1"/>
              </a:solidFill>
              <a:latin typeface="Arial"/>
              <a:ea typeface="Arial"/>
              <a:cs typeface="Arial"/>
              <a:sym typeface="Arial"/>
            </a:endParaRPr>
          </a:p>
        </p:txBody>
      </p:sp>
      <p:sp>
        <p:nvSpPr>
          <p:cNvPr id="239" name="Google Shape;239;p9"/>
          <p:cNvSpPr txBox="1"/>
          <p:nvPr/>
        </p:nvSpPr>
        <p:spPr>
          <a:xfrm>
            <a:off x="6945537" y="151678"/>
            <a:ext cx="346643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BİD Becerileri</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240" name="Google Shape;240;p9"/>
          <p:cNvSpPr/>
          <p:nvPr/>
        </p:nvSpPr>
        <p:spPr>
          <a:xfrm>
            <a:off x="1091822" y="5404513"/>
            <a:ext cx="10126509" cy="1298667"/>
          </a:xfrm>
          <a:prstGeom prst="roundRect">
            <a:avLst>
              <a:gd fmla="val 16667" name="adj"/>
            </a:avLst>
          </a:prstGeom>
          <a:solidFill>
            <a:srgbClr val="F3FBFE"/>
          </a:solidFill>
          <a:ln cap="flat" cmpd="sng" w="12700">
            <a:solidFill>
              <a:srgbClr val="38851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Her satırdaki siyah karelerin sayısını adım adım sayma ve paritenin çift olup olmadığını belirleme ve ardından işlemi her sütunda tekrarlama işlemi bir algoritma örneğidir. Tam hata tespit algoritması, hata bulunduğunda ne yapılması gerektiğini de içerir.</a:t>
            </a:r>
            <a:endParaRPr sz="1800">
              <a:solidFill>
                <a:schemeClr val="dk1"/>
              </a:solidFill>
              <a:latin typeface="Arial"/>
              <a:ea typeface="Arial"/>
              <a:cs typeface="Arial"/>
              <a:sym typeface="Arial"/>
            </a:endParaRPr>
          </a:p>
        </p:txBody>
      </p:sp>
      <p:grpSp>
        <p:nvGrpSpPr>
          <p:cNvPr id="241" name="Google Shape;241;p9"/>
          <p:cNvGrpSpPr/>
          <p:nvPr/>
        </p:nvGrpSpPr>
        <p:grpSpPr>
          <a:xfrm>
            <a:off x="1091819" y="1278097"/>
            <a:ext cx="10126511" cy="981859"/>
            <a:chOff x="1091819" y="1278097"/>
            <a:chExt cx="10126510" cy="981859"/>
          </a:xfrm>
        </p:grpSpPr>
        <p:sp>
          <p:nvSpPr>
            <p:cNvPr id="242" name="Google Shape;242;p9"/>
            <p:cNvSpPr/>
            <p:nvPr/>
          </p:nvSpPr>
          <p:spPr>
            <a:xfrm>
              <a:off x="1091819" y="1278097"/>
              <a:ext cx="10126510" cy="981859"/>
            </a:xfrm>
            <a:prstGeom prst="roundRect">
              <a:avLst>
                <a:gd fmla="val 16667" name="adj"/>
              </a:avLst>
            </a:prstGeom>
            <a:solidFill>
              <a:srgbClr val="A9E1FB"/>
            </a:solidFill>
            <a:ln cap="flat" cmpd="sng" w="12700">
              <a:solidFill>
                <a:srgbClr val="3885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Arial"/>
                  <a:ea typeface="Arial"/>
                  <a:cs typeface="Arial"/>
                  <a:sym typeface="Arial"/>
                </a:rPr>
                <a:t>Algoritmik Düşünme</a:t>
              </a:r>
              <a:endParaRPr sz="4000">
                <a:solidFill>
                  <a:schemeClr val="dk1"/>
                </a:solidFill>
                <a:latin typeface="Arial"/>
                <a:ea typeface="Arial"/>
                <a:cs typeface="Arial"/>
                <a:sym typeface="Arial"/>
              </a:endParaRPr>
            </a:p>
          </p:txBody>
        </p:sp>
        <p:pic>
          <p:nvPicPr>
            <p:cNvPr descr="https://www.csunplugged.org/static/img/general/ct-algorithm.png" id="243" name="Google Shape;243;p9"/>
            <p:cNvPicPr preferRelativeResize="0"/>
            <p:nvPr/>
          </p:nvPicPr>
          <p:blipFill rotWithShape="1">
            <a:blip r:embed="rId5">
              <a:alphaModFix/>
            </a:blip>
            <a:srcRect b="0" l="0" r="0" t="0"/>
            <a:stretch/>
          </p:blipFill>
          <p:spPr>
            <a:xfrm>
              <a:off x="10232623" y="1355277"/>
              <a:ext cx="876300" cy="8763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MadridVTI">
  <a:themeElements>
    <a:clrScheme name="AnalogousFromDarkSeedLeftStep">
      <a:dk1>
        <a:srgbClr val="000000"/>
      </a:dk1>
      <a:lt1>
        <a:srgbClr val="FFFFFF"/>
      </a:lt1>
      <a:dk2>
        <a:srgbClr val="382C1F"/>
      </a:dk2>
      <a:lt2>
        <a:srgbClr val="E6E2E8"/>
      </a:lt2>
      <a:accent1>
        <a:srgbClr val="4EB721"/>
      </a:accent1>
      <a:accent2>
        <a:srgbClr val="84B013"/>
      </a:accent2>
      <a:accent3>
        <a:srgbClr val="B4A020"/>
      </a:accent3>
      <a:accent4>
        <a:srgbClr val="D56C17"/>
      </a:accent4>
      <a:accent5>
        <a:srgbClr val="E72F29"/>
      </a:accent5>
      <a:accent6>
        <a:srgbClr val="D51761"/>
      </a:accent6>
      <a:hlink>
        <a:srgbClr val="BF58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2022-06-04T06:42:23Z</dcterms:created>
  <dc:creator>ILYAS AKCA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0x0101009F366063194678498F1DFE4EFD6D2642</vt:lpwstr>
  </property>
</Properties>
</file>